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47"/>
  </p:notesMasterIdLst>
  <p:handoutMasterIdLst>
    <p:handoutMasterId r:id="rId48"/>
  </p:handoutMasterIdLst>
  <p:sldIdLst>
    <p:sldId id="348" r:id="rId2"/>
    <p:sldId id="555" r:id="rId3"/>
    <p:sldId id="970" r:id="rId4"/>
    <p:sldId id="558" r:id="rId5"/>
    <p:sldId id="892" r:id="rId6"/>
    <p:sldId id="907" r:id="rId7"/>
    <p:sldId id="975" r:id="rId8"/>
    <p:sldId id="948" r:id="rId9"/>
    <p:sldId id="894" r:id="rId10"/>
    <p:sldId id="908" r:id="rId11"/>
    <p:sldId id="953" r:id="rId12"/>
    <p:sldId id="939" r:id="rId13"/>
    <p:sldId id="850" r:id="rId14"/>
    <p:sldId id="929" r:id="rId15"/>
    <p:sldId id="915" r:id="rId16"/>
    <p:sldId id="945" r:id="rId17"/>
    <p:sldId id="927" r:id="rId18"/>
    <p:sldId id="827" r:id="rId19"/>
    <p:sldId id="828" r:id="rId20"/>
    <p:sldId id="829" r:id="rId21"/>
    <p:sldId id="971" r:id="rId22"/>
    <p:sldId id="830" r:id="rId23"/>
    <p:sldId id="690" r:id="rId24"/>
    <p:sldId id="840" r:id="rId25"/>
    <p:sldId id="837" r:id="rId26"/>
    <p:sldId id="917" r:id="rId27"/>
    <p:sldId id="831" r:id="rId28"/>
    <p:sldId id="694" r:id="rId29"/>
    <p:sldId id="833" r:id="rId30"/>
    <p:sldId id="695" r:id="rId31"/>
    <p:sldId id="696" r:id="rId32"/>
    <p:sldId id="697" r:id="rId33"/>
    <p:sldId id="859" r:id="rId34"/>
    <p:sldId id="852" r:id="rId35"/>
    <p:sldId id="798" r:id="rId36"/>
    <p:sldId id="938" r:id="rId37"/>
    <p:sldId id="843" r:id="rId38"/>
    <p:sldId id="946" r:id="rId39"/>
    <p:sldId id="942" r:id="rId40"/>
    <p:sldId id="845" r:id="rId41"/>
    <p:sldId id="976" r:id="rId42"/>
    <p:sldId id="977" r:id="rId43"/>
    <p:sldId id="934" r:id="rId44"/>
    <p:sldId id="968" r:id="rId45"/>
    <p:sldId id="972" r:id="rId46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42" userDrawn="1">
          <p15:clr>
            <a:srgbClr val="A4A3A4"/>
          </p15:clr>
        </p15:guide>
        <p15:guide id="5" orient="horz" pos="3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CC"/>
    <a:srgbClr val="00823B"/>
    <a:srgbClr val="FBF5E9"/>
    <a:srgbClr val="9BB7D9"/>
    <a:srgbClr val="33CC33"/>
    <a:srgbClr val="FF6600"/>
    <a:srgbClr val="FCF5EB"/>
    <a:srgbClr val="009242"/>
    <a:srgbClr val="D8D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94511" autoAdjust="0"/>
  </p:normalViewPr>
  <p:slideViewPr>
    <p:cSldViewPr>
      <p:cViewPr varScale="1">
        <p:scale>
          <a:sx n="107" d="100"/>
          <a:sy n="107" d="100"/>
        </p:scale>
        <p:origin x="-17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326" y="-96"/>
      </p:cViewPr>
      <p:guideLst>
        <p:guide orient="horz" pos="2142"/>
        <p:guide orient="horz" pos="2129"/>
        <p:guide orient="horz" pos="2153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89;&#1088;&#1086;&#1075;&#1077;&#1085;\&#1084;&#1072;&#1081;%2019\&#1087;&#1077;&#1088;&#1077;&#1089;&#1095;&#1077;&#109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89;&#1088;&#1086;&#1075;&#1077;&#1085;\&#1072;&#1087;&#1088;%20%2019\&#1046;&#1080;&#1083;&#1100;&#1077;%2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89;&#1088;&#1086;&#1075;&#1077;&#1085;\&#1072;&#1087;&#1088;%20%2019\&#1046;&#1080;&#1083;&#1100;&#1077;%2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89;&#1088;&#1086;&#1075;&#1077;&#1085;\&#1072;&#1087;&#1088;%20%2019\&#1046;&#1080;&#1083;&#1100;&#1077;%201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89;&#1088;&#1086;&#1075;&#1077;&#1085;\&#1084;&#1072;&#1081;%2019\&#1087;&#1077;&#1088;&#1077;&#1089;&#1095;&#1077;&#109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89;&#1088;&#1086;&#1075;&#1077;&#1085;\&#1103;&#1085;&#1074;%2019\&#1082;&#1091;&#1083;&#1080;&#1082;&#1086;&#1074;\&#1042;&#1074;&#1086;&#1076;%20&#1053;&#1055;%20&#1080;&#1083;&#1100;&#1077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'[пересчет.xlsx]объем строительства'!$A$44:$A$48</c:f>
              <c:strCache>
                <c:ptCount val="5"/>
                <c:pt idx="0">
                  <c:v>Жилые здания</c:v>
                </c:pt>
                <c:pt idx="1">
                  <c:v>Нежилые здания</c:v>
                </c:pt>
                <c:pt idx="2">
                  <c:v>Автодороги  и ж/д</c:v>
                </c:pt>
                <c:pt idx="3">
                  <c:v>Инж. сооружения</c:v>
                </c:pt>
                <c:pt idx="4">
                  <c:v>Строительные работы</c:v>
                </c:pt>
              </c:strCache>
            </c:strRef>
          </c:cat>
          <c:val>
            <c:numRef>
              <c:f>'[пересчет.xlsx]объем строительства'!$F$44:$F$48</c:f>
              <c:numCache>
                <c:formatCode>0.00%</c:formatCode>
                <c:ptCount val="5"/>
                <c:pt idx="0">
                  <c:v>0.36097647058823557</c:v>
                </c:pt>
                <c:pt idx="1">
                  <c:v>0.1102000000000001</c:v>
                </c:pt>
                <c:pt idx="2">
                  <c:v>0.17220370588235304</c:v>
                </c:pt>
                <c:pt idx="3">
                  <c:v>0.18432570588235303</c:v>
                </c:pt>
                <c:pt idx="4">
                  <c:v>0.1722941176470589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406906478990249"/>
          <c:y val="0.3405043451108688"/>
          <c:w val="0.41442859006004212"/>
          <c:h val="0.31899103197563788"/>
        </c:manualLayout>
      </c:layout>
      <c:overlay val="0"/>
      <c:txPr>
        <a:bodyPr/>
        <a:lstStyle/>
        <a:p>
          <a:pPr rtl="0">
            <a:defRPr sz="16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Лист1!$D$39:$F$39</c:f>
              <c:strCache>
                <c:ptCount val="3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</c:strCache>
            </c:strRef>
          </c:cat>
          <c:val>
            <c:numRef>
              <c:f>Лист1!$D$40:$F$40</c:f>
              <c:numCache>
                <c:formatCode>General</c:formatCode>
                <c:ptCount val="3"/>
                <c:pt idx="0">
                  <c:v>14.2</c:v>
                </c:pt>
                <c:pt idx="1">
                  <c:v>15.1</c:v>
                </c:pt>
                <c:pt idx="2">
                  <c:v>16.3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1F-4EC0-B2E7-039E70612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358144"/>
        <c:axId val="68359680"/>
        <c:axId val="0"/>
      </c:bar3DChart>
      <c:catAx>
        <c:axId val="6835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8359680"/>
        <c:crosses val="autoZero"/>
        <c:auto val="1"/>
        <c:lblAlgn val="ctr"/>
        <c:lblOffset val="100"/>
        <c:noMultiLvlLbl val="0"/>
      </c:catAx>
      <c:valAx>
        <c:axId val="6835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358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'[Жилье 1.xlsx]Лист1'!$C$8:$L$8</c:f>
              <c:strCache>
                <c:ptCount val="10"/>
                <c:pt idx="0">
                  <c:v>2000г.</c:v>
                </c:pt>
                <c:pt idx="1">
                  <c:v>2005г.</c:v>
                </c:pt>
                <c:pt idx="2">
                  <c:v>2010г.</c:v>
                </c:pt>
                <c:pt idx="3">
                  <c:v>2012г.</c:v>
                </c:pt>
                <c:pt idx="4">
                  <c:v>2013г.</c:v>
                </c:pt>
                <c:pt idx="5">
                  <c:v>2014г.</c:v>
                </c:pt>
                <c:pt idx="6">
                  <c:v>2015г.</c:v>
                </c:pt>
                <c:pt idx="7">
                  <c:v>2016г.</c:v>
                </c:pt>
                <c:pt idx="8">
                  <c:v>2017г.</c:v>
                </c:pt>
                <c:pt idx="9">
                  <c:v>2018</c:v>
                </c:pt>
              </c:strCache>
            </c:strRef>
          </c:cat>
          <c:val>
            <c:numRef>
              <c:f>'[Жилье 1.xlsx]Лист1'!$C$20:$L$20</c:f>
              <c:numCache>
                <c:formatCode>General</c:formatCode>
                <c:ptCount val="10"/>
                <c:pt idx="0">
                  <c:v>81.099999999999994</c:v>
                </c:pt>
                <c:pt idx="1">
                  <c:v>84.5</c:v>
                </c:pt>
                <c:pt idx="2">
                  <c:v>63</c:v>
                </c:pt>
                <c:pt idx="3">
                  <c:v>60</c:v>
                </c:pt>
                <c:pt idx="4">
                  <c:v>57</c:v>
                </c:pt>
                <c:pt idx="5">
                  <c:v>56</c:v>
                </c:pt>
                <c:pt idx="6">
                  <c:v>54</c:v>
                </c:pt>
                <c:pt idx="7">
                  <c:v>53</c:v>
                </c:pt>
                <c:pt idx="8">
                  <c:v>52</c:v>
                </c:pt>
                <c:pt idx="9">
                  <c:v>48.6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26-4F16-ACDE-BF93CC432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384640"/>
        <c:axId val="68386176"/>
        <c:axId val="0"/>
      </c:bar3DChart>
      <c:catAx>
        <c:axId val="6838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8386176"/>
        <c:crosses val="autoZero"/>
        <c:auto val="1"/>
        <c:lblAlgn val="ctr"/>
        <c:lblOffset val="100"/>
        <c:noMultiLvlLbl val="0"/>
      </c:catAx>
      <c:valAx>
        <c:axId val="68386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384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>
              <a:solidFill>
                <a:srgbClr val="002060"/>
              </a:solidFill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семей,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Германия</c:v>
                </c:pt>
                <c:pt idx="1">
                  <c:v>Финляндия</c:v>
                </c:pt>
                <c:pt idx="2">
                  <c:v>Канада</c:v>
                </c:pt>
                <c:pt idx="3">
                  <c:v>США</c:v>
                </c:pt>
                <c:pt idx="4">
                  <c:v>Россия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0.8200000000000004</c:v>
                </c:pt>
                <c:pt idx="1">
                  <c:v>0.89</c:v>
                </c:pt>
                <c:pt idx="2">
                  <c:v>0.65000000000000058</c:v>
                </c:pt>
                <c:pt idx="3">
                  <c:v>0.72000000000000042</c:v>
                </c:pt>
                <c:pt idx="4">
                  <c:v>0.32000000000000023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DE-495A-971B-BF05DE667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06336"/>
        <c:axId val="63312640"/>
      </c:barChart>
      <c:catAx>
        <c:axId val="4980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  <c:crossAx val="63312640"/>
        <c:crosses val="autoZero"/>
        <c:auto val="1"/>
        <c:lblAlgn val="ctr"/>
        <c:lblOffset val="100"/>
        <c:noMultiLvlLbl val="0"/>
      </c:catAx>
      <c:valAx>
        <c:axId val="633126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4980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06-4F2E-809E-6C77A32531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06-4F2E-809E-6C77A32531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06-4F2E-809E-6C77A32531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406-4F2E-809E-6C77A325316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406-4F2E-809E-6C77A325316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406-4F2E-809E-6C77A325316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406-4F2E-809E-6C77A325316F}"/>
              </c:ext>
            </c:extLst>
          </c:dPt>
          <c:cat>
            <c:strRef>
              <c:f>жилье!$B$5:$B$11</c:f>
              <c:strCache>
                <c:ptCount val="7"/>
                <c:pt idx="0">
                  <c:v>лесной фонд</c:v>
                </c:pt>
                <c:pt idx="1">
                  <c:v>сельхозназначения</c:v>
                </c:pt>
                <c:pt idx="2">
                  <c:v>земли запаса</c:v>
                </c:pt>
                <c:pt idx="3">
                  <c:v>особо охраняемых</c:v>
                </c:pt>
                <c:pt idx="4">
                  <c:v>водный фонд</c:v>
                </c:pt>
                <c:pt idx="5">
                  <c:v>населенные пункты</c:v>
                </c:pt>
                <c:pt idx="6">
                  <c:v>промышленные и др.</c:v>
                </c:pt>
              </c:strCache>
            </c:strRef>
          </c:cat>
          <c:val>
            <c:numRef>
              <c:f>жилье!$D$5:$D$11</c:f>
              <c:numCache>
                <c:formatCode>General</c:formatCode>
                <c:ptCount val="7"/>
                <c:pt idx="0">
                  <c:v>1121928.1000000001</c:v>
                </c:pt>
                <c:pt idx="1">
                  <c:v>386135.8</c:v>
                </c:pt>
                <c:pt idx="2">
                  <c:v>90864.6</c:v>
                </c:pt>
                <c:pt idx="3">
                  <c:v>46065.8</c:v>
                </c:pt>
                <c:pt idx="4">
                  <c:v>28044.5</c:v>
                </c:pt>
                <c:pt idx="5">
                  <c:v>19886.900000000001</c:v>
                </c:pt>
                <c:pt idx="6">
                  <c:v>16898.900000000001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406-4F2E-809E-6C77A3253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12530353770228"/>
          <c:y val="0.7752495280321019"/>
          <c:w val="0.60212406954782804"/>
          <c:h val="0.18641954352767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kern="12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kern="12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Фондирование долевого строительства застройщиками, трлн руб</a:t>
            </a:r>
            <a:r>
              <a:rPr lang="ru-RU" kern="120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c:rich>
      </c:tx>
      <c:layout>
        <c:manualLayout>
          <c:xMode val="edge"/>
          <c:yMode val="edge"/>
          <c:x val="0.13641564851152693"/>
          <c:y val="1.996633497745534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447353740762946E-2"/>
          <c:y val="0.30300531098844891"/>
          <c:w val="0.56588964219436322"/>
          <c:h val="0.591412289900152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Фондирование долевого строительства застройщиками</c:v>
                </c:pt>
              </c:strCache>
            </c:strRef>
          </c:tx>
          <c:dPt>
            <c:idx val="2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E61D-402A-A96B-D6C80EEA14AF}"/>
              </c:ext>
            </c:extLst>
          </c:dPt>
          <c:dLbls>
            <c:dLbl>
              <c:idx val="0"/>
              <c:layout>
                <c:manualLayout>
                  <c:x val="-3.5130754419486834E-2"/>
                  <c:y val="6.9894170980390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1D-402A-A96B-D6C80EEA14AF}"/>
                </c:ext>
              </c:extLst>
            </c:dLbl>
            <c:dLbl>
              <c:idx val="1"/>
              <c:layout>
                <c:manualLayout>
                  <c:x val="-5.3577840136967855E-2"/>
                  <c:y val="5.9495433677342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1D-402A-A96B-D6C80EEA14AF}"/>
                </c:ext>
              </c:extLst>
            </c:dLbl>
            <c:dLbl>
              <c:idx val="2"/>
              <c:layout>
                <c:manualLayout>
                  <c:x val="6.0443108923833359E-2"/>
                  <c:y val="-0.1870960878560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1D-402A-A96B-D6C80EEA14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Средства застройщиков</c:v>
                </c:pt>
                <c:pt idx="1">
                  <c:v>Кредиты</c:v>
                </c:pt>
                <c:pt idx="2">
                  <c:v>Средства дольщиков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0.5</c:v>
                </c:pt>
                <c:pt idx="1">
                  <c:v>0.76000000000000045</c:v>
                </c:pt>
                <c:pt idx="2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61D-402A-A96B-D6C80EEA14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Средства застройщиков</c:v>
                </c:pt>
                <c:pt idx="1">
                  <c:v>Кредиты</c:v>
                </c:pt>
                <c:pt idx="2">
                  <c:v>Средства дольщиков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8.6805555555555566E-2</c:v>
                </c:pt>
                <c:pt idx="1">
                  <c:v>0.13194444444444467</c:v>
                </c:pt>
                <c:pt idx="2">
                  <c:v>0.78125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61D-402A-A96B-D6C80EEA1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0388538932633418"/>
          <c:y val="0.41716145571432506"/>
          <c:w val="0.28917016622922176"/>
          <c:h val="0.3386941796921794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51135635604613E-2"/>
          <c:y val="7.4548702245552628E-2"/>
          <c:w val="0.84720379440758931"/>
          <c:h val="0.7827803295421405"/>
        </c:manualLayout>
      </c:layout>
      <c:barChart>
        <c:barDir val="col"/>
        <c:grouping val="clustered"/>
        <c:varyColors val="0"/>
        <c:ser>
          <c:idx val="0"/>
          <c:order val="0"/>
          <c:tx>
            <c:v>Всего кредитов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ипотека!$B$2:$B$14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ипотека!$C$2:$C$14</c:f>
              <c:numCache>
                <c:formatCode>General</c:formatCode>
                <c:ptCount val="13"/>
                <c:pt idx="0">
                  <c:v>284</c:v>
                </c:pt>
                <c:pt idx="1">
                  <c:v>557</c:v>
                </c:pt>
                <c:pt idx="2">
                  <c:v>656</c:v>
                </c:pt>
                <c:pt idx="3">
                  <c:v>153</c:v>
                </c:pt>
                <c:pt idx="4">
                  <c:v>380</c:v>
                </c:pt>
                <c:pt idx="5">
                  <c:v>717</c:v>
                </c:pt>
                <c:pt idx="6">
                  <c:v>1032</c:v>
                </c:pt>
                <c:pt idx="7">
                  <c:v>1354</c:v>
                </c:pt>
                <c:pt idx="8">
                  <c:v>1764</c:v>
                </c:pt>
                <c:pt idx="9">
                  <c:v>1162</c:v>
                </c:pt>
                <c:pt idx="10">
                  <c:v>1473</c:v>
                </c:pt>
                <c:pt idx="11">
                  <c:v>2021</c:v>
                </c:pt>
                <c:pt idx="12">
                  <c:v>3013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ED-441E-9EA0-E11882462D1B}"/>
            </c:ext>
          </c:extLst>
        </c:ser>
        <c:ser>
          <c:idx val="1"/>
          <c:order val="1"/>
          <c:tx>
            <c:v>Первичный рынок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ипотека!$B$2:$B$14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ипотека!$D$2:$D$14</c:f>
              <c:numCache>
                <c:formatCode>0.0</c:formatCode>
                <c:ptCount val="13"/>
                <c:pt idx="0" formatCode="General">
                  <c:v>56.800000000000004</c:v>
                </c:pt>
                <c:pt idx="1">
                  <c:v>122.54</c:v>
                </c:pt>
                <c:pt idx="2">
                  <c:v>157.44</c:v>
                </c:pt>
                <c:pt idx="3">
                  <c:v>41.31</c:v>
                </c:pt>
                <c:pt idx="4">
                  <c:v>106.4</c:v>
                </c:pt>
                <c:pt idx="5">
                  <c:v>215.1</c:v>
                </c:pt>
                <c:pt idx="6">
                  <c:v>309.59999999999974</c:v>
                </c:pt>
                <c:pt idx="7">
                  <c:v>419.74</c:v>
                </c:pt>
                <c:pt idx="8">
                  <c:v>564.48</c:v>
                </c:pt>
                <c:pt idx="9">
                  <c:v>406.7</c:v>
                </c:pt>
                <c:pt idx="10">
                  <c:v>568.57799999999997</c:v>
                </c:pt>
                <c:pt idx="11">
                  <c:v>660.86699999999939</c:v>
                </c:pt>
                <c:pt idx="12">
                  <c:v>870.75699999999949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ED-441E-9EA0-E11882462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436736"/>
        <c:axId val="68438272"/>
      </c:barChart>
      <c:catAx>
        <c:axId val="6843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438272"/>
        <c:crosses val="autoZero"/>
        <c:auto val="1"/>
        <c:lblAlgn val="ctr"/>
        <c:lblOffset val="100"/>
        <c:noMultiLvlLbl val="0"/>
      </c:catAx>
      <c:valAx>
        <c:axId val="68438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436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733464566929177"/>
          <c:y val="0.11998651210265383"/>
          <c:w val="0.24976253952507924"/>
          <c:h val="0.1674343832020999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30707310746537E-2"/>
          <c:y val="3.3426183844011144E-2"/>
          <c:w val="0.92306489469412401"/>
          <c:h val="0.872986935128930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"/>
              <a:bevelB w="19050"/>
            </a:sp3d>
          </c:spPr>
          <c:invertIfNegative val="0"/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  <a:bevelB w="190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D2-4017-AECF-5E3FD5FCA3D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  <a:bevelB w="190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D2-4017-AECF-5E3FD5FCA3D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  <a:bevelB w="190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D2-4017-AECF-5E3FD5FCA3D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  <a:bevelB w="190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D2-4017-AECF-5E3FD5FCA3D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  <a:bevelB w="190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0D2-4017-AECF-5E3FD5FCA3D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  <a:bevelB w="190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0D2-4017-AECF-5E3FD5FCA3D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  <a:bevelB w="190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0D2-4017-AECF-5E3FD5FCA3D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  <a:bevelB w="190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0D2-4017-AECF-5E3FD5FCA3D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  <a:bevelB w="190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0D2-4017-AECF-5E3FD5FCA3D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  <a:bevelB w="190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0D2-4017-AECF-5E3FD5FCA3D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  <a:bevelB w="190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0D2-4017-AECF-5E3FD5FCA3D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  <a:bevelB w="190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0D2-4017-AECF-5E3FD5FCA3D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  <a:bevelB w="190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0D2-4017-AECF-5E3FD5FCA3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'Данные с частн'!$B$4:$T$4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'Данные с частн'!$B$5:$T$5</c:f>
              <c:numCache>
                <c:formatCode>0.0</c:formatCode>
                <c:ptCount val="19"/>
                <c:pt idx="0">
                  <c:v>65.7</c:v>
                </c:pt>
                <c:pt idx="1">
                  <c:v>70.599999999999994</c:v>
                </c:pt>
                <c:pt idx="2">
                  <c:v>84.2</c:v>
                </c:pt>
                <c:pt idx="3">
                  <c:v>85.4</c:v>
                </c:pt>
                <c:pt idx="4">
                  <c:v>80.3</c:v>
                </c:pt>
                <c:pt idx="5">
                  <c:v>79.2</c:v>
                </c:pt>
                <c:pt idx="6">
                  <c:v>75.7</c:v>
                </c:pt>
                <c:pt idx="7">
                  <c:v>88</c:v>
                </c:pt>
                <c:pt idx="8">
                  <c:v>98</c:v>
                </c:pt>
                <c:pt idx="9">
                  <c:v>94</c:v>
                </c:pt>
                <c:pt idx="10">
                  <c:v>104</c:v>
                </c:pt>
                <c:pt idx="11">
                  <c:v>112</c:v>
                </c:pt>
                <c:pt idx="12">
                  <c:v>120</c:v>
                </c:pt>
                <c:pt idx="13" formatCode="General">
                  <c:v>120</c:v>
                </c:pt>
                <c:pt idx="14" formatCode="General">
                  <c:v>120</c:v>
                </c:pt>
                <c:pt idx="15" formatCode="General">
                  <c:v>120</c:v>
                </c:pt>
                <c:pt idx="16" formatCode="General">
                  <c:v>120</c:v>
                </c:pt>
                <c:pt idx="17" formatCode="General">
                  <c:v>120</c:v>
                </c:pt>
                <c:pt idx="18" formatCode="General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30D2-4017-AECF-5E3FD5FCA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581760"/>
        <c:axId val="60583296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4AF-403F-B618-D143C0A83CBC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4AF-403F-B618-D143C0A83CBC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4AF-403F-B618-D143C0A83CBC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4AF-403F-B618-D143C0A83CBC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4AF-403F-B618-D143C0A83CBC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4AF-403F-B618-D143C0A83CBC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4AF-403F-B618-D143C0A83CBC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4AF-403F-B618-D143C0A83CBC}"/>
                </c:ext>
              </c:extLst>
            </c:dLbl>
            <c:dLbl>
              <c:idx val="8"/>
              <c:layout>
                <c:manualLayout>
                  <c:x val="-6.0882089333719263E-17"/>
                  <c:y val="4.08542246982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4AF-403F-B618-D143C0A83CBC}"/>
                </c:ext>
              </c:extLst>
            </c:dLbl>
            <c:dLbl>
              <c:idx val="9"/>
              <c:layout>
                <c:manualLayout>
                  <c:x val="1.6604397995129473E-3"/>
                  <c:y val="3.714020427112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4AF-403F-B618-D143C0A83CBC}"/>
                </c:ext>
              </c:extLst>
            </c:dLbl>
            <c:dLbl>
              <c:idx val="10"/>
              <c:layout>
                <c:manualLayout>
                  <c:x val="1.6604397995130084E-3"/>
                  <c:y val="1.1142061281337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4AF-403F-B618-D143C0A83C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'Данные с частн'!$B$4:$T$4</c:f>
              <c:numCache>
                <c:formatCode>General</c:formatCod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</c:numCache>
            </c:numRef>
          </c:cat>
          <c:val>
            <c:numRef>
              <c:f>'Данные с частн'!$B$6:$T$6</c:f>
              <c:numCache>
                <c:formatCode>General</c:formatCode>
                <c:ptCount val="19"/>
                <c:pt idx="0">
                  <c:v>28.4</c:v>
                </c:pt>
                <c:pt idx="1">
                  <c:v>30.7</c:v>
                </c:pt>
                <c:pt idx="2">
                  <c:v>36.200000000000003</c:v>
                </c:pt>
                <c:pt idx="3">
                  <c:v>35.200000000000003</c:v>
                </c:pt>
                <c:pt idx="4">
                  <c:v>31.8</c:v>
                </c:pt>
                <c:pt idx="5" formatCode="0.00">
                  <c:v>33</c:v>
                </c:pt>
                <c:pt idx="6">
                  <c:v>32</c:v>
                </c:pt>
                <c:pt idx="7">
                  <c:v>35.200000000000003</c:v>
                </c:pt>
                <c:pt idx="8">
                  <c:v>39.200000000000003</c:v>
                </c:pt>
                <c:pt idx="9">
                  <c:v>38.700000000000003</c:v>
                </c:pt>
                <c:pt idx="10">
                  <c:v>41.6</c:v>
                </c:pt>
                <c:pt idx="11">
                  <c:v>44.800000000000004</c:v>
                </c:pt>
                <c:pt idx="12">
                  <c:v>48</c:v>
                </c:pt>
                <c:pt idx="13">
                  <c:v>48</c:v>
                </c:pt>
                <c:pt idx="14">
                  <c:v>48</c:v>
                </c:pt>
                <c:pt idx="15">
                  <c:v>48</c:v>
                </c:pt>
                <c:pt idx="16">
                  <c:v>48</c:v>
                </c:pt>
                <c:pt idx="17">
                  <c:v>48</c:v>
                </c:pt>
                <c:pt idx="18">
                  <c:v>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30D2-4017-AECF-5E3FD5FCA3DF}"/>
            </c:ext>
          </c:extLst>
        </c:ser>
        <c:ser>
          <c:idx val="2"/>
          <c:order val="2"/>
          <c:tx>
            <c:strRef>
              <c:f>'Данные с частн'!$B$7:$T$7</c:f>
              <c:strCache>
                <c:ptCount val="19"/>
                <c:pt idx="0">
                  <c:v>28,4</c:v>
                </c:pt>
                <c:pt idx="1">
                  <c:v>30,7</c:v>
                </c:pt>
                <c:pt idx="2">
                  <c:v>36,2</c:v>
                </c:pt>
                <c:pt idx="3">
                  <c:v>35,2</c:v>
                </c:pt>
                <c:pt idx="4">
                  <c:v>31,8</c:v>
                </c:pt>
                <c:pt idx="5">
                  <c:v>33,00</c:v>
                </c:pt>
                <c:pt idx="6">
                  <c:v>32</c:v>
                </c:pt>
                <c:pt idx="7">
                  <c:v>35,2</c:v>
                </c:pt>
                <c:pt idx="8">
                  <c:v>41,16</c:v>
                </c:pt>
                <c:pt idx="9">
                  <c:v>40,42</c:v>
                </c:pt>
                <c:pt idx="10">
                  <c:v>46,8</c:v>
                </c:pt>
                <c:pt idx="11">
                  <c:v>52,64</c:v>
                </c:pt>
                <c:pt idx="12">
                  <c:v>59</c:v>
                </c:pt>
                <c:pt idx="13">
                  <c:v>60</c:v>
                </c:pt>
                <c:pt idx="14">
                  <c:v>61</c:v>
                </c:pt>
                <c:pt idx="15">
                  <c:v>62</c:v>
                </c:pt>
                <c:pt idx="16">
                  <c:v>63</c:v>
                </c:pt>
                <c:pt idx="17">
                  <c:v>64</c:v>
                </c:pt>
                <c:pt idx="18">
                  <c:v>64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'Данные с частн'!$B$7:$T$7</c:f>
              <c:numCache>
                <c:formatCode>General</c:formatCode>
                <c:ptCount val="19"/>
                <c:pt idx="0">
                  <c:v>28.4</c:v>
                </c:pt>
                <c:pt idx="1">
                  <c:v>30.7</c:v>
                </c:pt>
                <c:pt idx="2">
                  <c:v>36.200000000000003</c:v>
                </c:pt>
                <c:pt idx="3">
                  <c:v>35.200000000000003</c:v>
                </c:pt>
                <c:pt idx="4">
                  <c:v>31.8</c:v>
                </c:pt>
                <c:pt idx="5" formatCode="0.00">
                  <c:v>33</c:v>
                </c:pt>
                <c:pt idx="6">
                  <c:v>32</c:v>
                </c:pt>
                <c:pt idx="7">
                  <c:v>35.200000000000003</c:v>
                </c:pt>
                <c:pt idx="8">
                  <c:v>41.160000000000011</c:v>
                </c:pt>
                <c:pt idx="9">
                  <c:v>40.42</c:v>
                </c:pt>
                <c:pt idx="10">
                  <c:v>46.800000000000004</c:v>
                </c:pt>
                <c:pt idx="11">
                  <c:v>52.64</c:v>
                </c:pt>
                <c:pt idx="12">
                  <c:v>59</c:v>
                </c:pt>
                <c:pt idx="13">
                  <c:v>60</c:v>
                </c:pt>
                <c:pt idx="14">
                  <c:v>61</c:v>
                </c:pt>
                <c:pt idx="15">
                  <c:v>62</c:v>
                </c:pt>
                <c:pt idx="16">
                  <c:v>63</c:v>
                </c:pt>
                <c:pt idx="17">
                  <c:v>64</c:v>
                </c:pt>
                <c:pt idx="18">
                  <c:v>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30D2-4017-AECF-5E3FD5FCA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81760"/>
        <c:axId val="60583296"/>
      </c:lineChart>
      <c:catAx>
        <c:axId val="6058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583296"/>
        <c:crosses val="autoZero"/>
        <c:auto val="1"/>
        <c:lblAlgn val="ctr"/>
        <c:lblOffset val="100"/>
        <c:noMultiLvlLbl val="0"/>
      </c:catAx>
      <c:valAx>
        <c:axId val="6058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581760"/>
        <c:crosses val="autoZero"/>
        <c:crossBetween val="between"/>
      </c:valAx>
      <c:sp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Характеристики территории застройки</a:t>
            </a:r>
          </a:p>
        </c:rich>
      </c:tx>
      <c:layout>
        <c:manualLayout>
          <c:xMode val="edge"/>
          <c:yMode val="edge"/>
          <c:x val="0.1759425853018373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1,</a:t>
                    </a:r>
                    <a:r>
                      <a:rPr lang="ru-RU" dirty="0"/>
                      <a:t>14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7A-42DD-97F8-FAA0FE34CD14}"/>
                </c:ext>
              </c:extLst>
            </c:dLbl>
            <c:dLbl>
              <c:idx val="1"/>
              <c:layout>
                <c:manualLayout>
                  <c:x val="-7.9837028963129804E-17"/>
                  <c:y val="-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DB-427F-AB15-5E32BE5A9A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Доля населенных пунктов от общей площади РФ</c:v>
                </c:pt>
                <c:pt idx="1">
                  <c:v>Доля территории застройки от площади населенных пунктов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1.2E-2</c:v>
                </c:pt>
                <c:pt idx="1">
                  <c:v>0.1780000000000001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DB-427F-AB15-5E32BE5A9A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Доля населенных пунктов от общей площади РФ</c:v>
                </c:pt>
                <c:pt idx="1">
                  <c:v>Доля территории застройки от площади населенных пунктов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0.98799999999999999</c:v>
                </c:pt>
                <c:pt idx="1">
                  <c:v>0.82199999999999995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DB-427F-AB15-5E32BE5A9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732864"/>
        <c:axId val="55738752"/>
      </c:barChart>
      <c:catAx>
        <c:axId val="5573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38752"/>
        <c:crosses val="autoZero"/>
        <c:auto val="1"/>
        <c:lblAlgn val="ctr"/>
        <c:lblOffset val="100"/>
        <c:noMultiLvlLbl val="0"/>
      </c:catAx>
      <c:valAx>
        <c:axId val="557387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3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0.15894</cdr:x>
      <cdr:y>0.62274</cdr:y>
    </cdr:from>
    <cdr:to>
      <cdr:x>0.27334</cdr:x>
      <cdr:y>0.75481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192" y="1944331"/>
          <a:ext cx="1243895" cy="412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accent3">
                  <a:lumMod val="75000"/>
                </a:schemeClr>
              </a:solidFill>
            </a:rPr>
            <a:t>(78,1%)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4304944" cy="3402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98" tIns="45396" rIns="90798" bIns="4539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9377" y="4"/>
            <a:ext cx="4304944" cy="3402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98" tIns="45396" rIns="90798" bIns="453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6379"/>
            <a:ext cx="4304944" cy="3402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98" tIns="45396" rIns="90798" bIns="4539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9377" y="6456379"/>
            <a:ext cx="4304944" cy="3402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98" tIns="45396" rIns="90798" bIns="453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6ABA3D-AE10-4EDA-B3A2-82E0B44E32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547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4304944" cy="3402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98" tIns="45396" rIns="90798" bIns="4539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9377" y="4"/>
            <a:ext cx="4304944" cy="3402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98" tIns="45396" rIns="90798" bIns="453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05" y="3228195"/>
            <a:ext cx="7942237" cy="30597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98" tIns="45396" rIns="90798" bIns="45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379"/>
            <a:ext cx="4304944" cy="3402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98" tIns="45396" rIns="90798" bIns="4539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9377" y="6456379"/>
            <a:ext cx="4304944" cy="3402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98" tIns="45396" rIns="90798" bIns="453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BE5698-1E2B-47ED-8609-F7B6C5CCDA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756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E5698-1E2B-47ED-8609-F7B6C5CCDAB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27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E5698-1E2B-47ED-8609-F7B6C5CCDAB5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58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ACFE78-5A7E-4184-B085-9F961C237C75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363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ACFE78-5A7E-4184-B085-9F961C237C75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04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ACFE78-5A7E-4184-B085-9F961C237C75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17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E5698-1E2B-47ED-8609-F7B6C5CCDAB5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44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C6058-391C-4C35-A3B2-D23E73961D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45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9A75-893A-4AB2-98A6-55E79AB0CF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14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FF1EF-EC86-4B52-9840-DE3498784D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12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721E-FD57-4065-A2A2-12CE202D0B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72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949A2-80F5-479F-A19E-DE966F61A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14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01C45-98E5-4B0B-A5F6-E291315B9C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5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1567D-2D3A-4238-8D59-863AADF62F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89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14C8-2265-4EDE-9162-D5F91AF99F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81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152D-0074-41A8-B637-A393AD0C29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26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E80AA-4906-4C04-9AFE-1A1E1095AC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03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5256-730B-4205-B726-59823BF1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02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1D0B2A1-BB73-47AD-AE3F-D427A7FFAB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6381750"/>
            <a:ext cx="213360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CEC86E2-E47F-4892-AA7C-54616FF511AF}" type="slidenum">
              <a:rPr lang="ru-RU" altLang="ru-RU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</a:t>
            </a:fld>
            <a:endParaRPr lang="ru-RU" altLang="ru-RU" sz="1400" dirty="0">
              <a:latin typeface="Arial" charset="0"/>
            </a:endParaRP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0" y="5700172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99"/>
                </a:solidFill>
                <a:latin typeface="Arial" charset="0"/>
              </a:rPr>
              <a:t>Казань, </a:t>
            </a:r>
            <a:r>
              <a:rPr lang="ru-RU" altLang="ru-RU" sz="1800" b="1" dirty="0">
                <a:solidFill>
                  <a:srgbClr val="000099"/>
                </a:solidFill>
                <a:latin typeface="Arial" charset="0"/>
              </a:rPr>
              <a:t>2019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487" y="1988840"/>
            <a:ext cx="896302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К выступлению по Стратегии</a:t>
            </a:r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развития строительной отрасли Российской Федерации 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0272" y="216399"/>
            <a:ext cx="194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21 июня 2019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98F2588-D4C9-43DB-B01F-774D372A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4185" y="6309320"/>
            <a:ext cx="2133600" cy="365125"/>
          </a:xfrm>
        </p:spPr>
        <p:txBody>
          <a:bodyPr/>
          <a:lstStyle/>
          <a:p>
            <a:pPr>
              <a:defRPr/>
            </a:pPr>
            <a:fld id="{683A721E-FD57-4065-A2A2-12CE202D0B49}" type="slidenum">
              <a:rPr lang="ru-RU" smtClean="0">
                <a:solidFill>
                  <a:srgbClr val="002060"/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630B6F0D-93D7-4A52-B10F-7CEC283AC0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72609"/>
              </p:ext>
            </p:extLst>
          </p:nvPr>
        </p:nvGraphicFramePr>
        <p:xfrm>
          <a:off x="107504" y="1412776"/>
          <a:ext cx="40324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4F9DE309-7479-4007-83B5-B5826DEE7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56690"/>
              </p:ext>
            </p:extLst>
          </p:nvPr>
        </p:nvGraphicFramePr>
        <p:xfrm>
          <a:off x="4211960" y="1844824"/>
          <a:ext cx="4680522" cy="33822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1962">
                  <a:extLst>
                    <a:ext uri="{9D8B030D-6E8A-4147-A177-3AD203B41FA5}">
                      <a16:colId xmlns:a16="http://schemas.microsoft.com/office/drawing/2014/main" xmlns="" val="1844943527"/>
                    </a:ext>
                  </a:extLst>
                </a:gridCol>
                <a:gridCol w="799520">
                  <a:extLst>
                    <a:ext uri="{9D8B030D-6E8A-4147-A177-3AD203B41FA5}">
                      <a16:colId xmlns:a16="http://schemas.microsoft.com/office/drawing/2014/main" xmlns="" val="3004529288"/>
                    </a:ext>
                  </a:extLst>
                </a:gridCol>
                <a:gridCol w="799520">
                  <a:extLst>
                    <a:ext uri="{9D8B030D-6E8A-4147-A177-3AD203B41FA5}">
                      <a16:colId xmlns:a16="http://schemas.microsoft.com/office/drawing/2014/main" xmlns="" val="3795947057"/>
                    </a:ext>
                  </a:extLst>
                </a:gridCol>
                <a:gridCol w="799520">
                  <a:extLst>
                    <a:ext uri="{9D8B030D-6E8A-4147-A177-3AD203B41FA5}">
                      <a16:colId xmlns:a16="http://schemas.microsoft.com/office/drawing/2014/main" xmlns="" val="3388001912"/>
                    </a:ext>
                  </a:extLst>
                </a:gridCol>
              </a:tblGrid>
              <a:tr h="318817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Категория земель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доля,%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площадь, тыс. га</a:t>
                      </a:r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52926233"/>
                  </a:ext>
                </a:extLst>
              </a:tr>
              <a:tr h="320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Всего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</a:rPr>
                        <a:t>Частная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3167704"/>
                  </a:ext>
                </a:extLst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Лесной фонд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65,6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C00000"/>
                          </a:solidFill>
                          <a:effectLst/>
                        </a:rPr>
                        <a:t>1121928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C00000"/>
                          </a:solidFill>
                          <a:effectLst/>
                        </a:rPr>
                        <a:t>0,5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8650711"/>
                  </a:ext>
                </a:extLst>
              </a:tr>
              <a:tr h="502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Сельхозназначения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22,6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386135,8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C00000"/>
                          </a:solidFill>
                          <a:effectLst/>
                        </a:rPr>
                        <a:t>128336,7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8090523"/>
                  </a:ext>
                </a:extLst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Земли запаса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C00000"/>
                          </a:solidFill>
                          <a:effectLst/>
                        </a:rPr>
                        <a:t>5,3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90864,6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742820"/>
                  </a:ext>
                </a:extLst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Особо охраняемые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2,7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46065,8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11,2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52095"/>
                  </a:ext>
                </a:extLst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Водный фонд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1,6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28044,5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0,8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4256286"/>
                  </a:ext>
                </a:extLst>
              </a:tr>
              <a:tr h="3201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Промышленные и др.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16898,9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211,4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1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Населенные пункты,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1,2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19886,9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4411,1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087775"/>
                  </a:ext>
                </a:extLst>
              </a:tr>
              <a:tr h="3201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</a:rPr>
                        <a:t>в</a:t>
                      </a:r>
                      <a:r>
                        <a:rPr lang="ru-RU" sz="1600" b="1" u="none" strike="noStrike" baseline="0" dirty="0">
                          <a:effectLst/>
                        </a:rPr>
                        <a:t> т.ч. застройка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0,21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3470,0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Заголовок 2">
            <a:extLst>
              <a:ext uri="{FF2B5EF4-FFF2-40B4-BE49-F238E27FC236}">
                <a16:creationId xmlns:a16="http://schemas.microsoft.com/office/drawing/2014/main" xmlns="" id="{DDE9D1E5-4849-449D-AC50-C9010DDB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6" y="987215"/>
            <a:ext cx="8877671" cy="6714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использования земельного фонда Российской Федерации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79511" y="14078"/>
            <a:ext cx="8805664" cy="66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строительной отрасли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C747C76-FA87-4DBC-A97F-114ED842DC62}"/>
              </a:ext>
            </a:extLst>
          </p:cNvPr>
          <p:cNvSpPr/>
          <p:nvPr/>
        </p:nvSpPr>
        <p:spPr>
          <a:xfrm>
            <a:off x="405878" y="587105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среда и жилищное строительство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640288"/>
            <a:ext cx="9144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Сложившаяся ситуация по использованию земельного фонда и развитию 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системы расселения 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страны привели </a:t>
            </a:r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опустыниванию 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одних 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территорий и </a:t>
            </a:r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сверхконцентрации </a:t>
            </a:r>
            <a:r>
              <a:rPr lang="ru-RU" sz="17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населения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других территориях России (в пределах 1% территории)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45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6126" y="6381328"/>
            <a:ext cx="2133600" cy="365125"/>
          </a:xfrm>
        </p:spPr>
        <p:txBody>
          <a:bodyPr/>
          <a:lstStyle/>
          <a:p>
            <a:pPr>
              <a:defRPr/>
            </a:pPr>
            <a:fld id="{683A721E-FD57-4065-A2A2-12CE202D0B49}" type="slidenum">
              <a:rPr lang="ru-RU" smtClean="0">
                <a:solidFill>
                  <a:srgbClr val="002060"/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511" y="14078"/>
            <a:ext cx="8805664" cy="66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строительной отрасли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485" y="67779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строительной отрасли России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3E5E604A-696B-47B0-A636-29ED5AB81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24975"/>
              </p:ext>
            </p:extLst>
          </p:nvPr>
        </p:nvGraphicFramePr>
        <p:xfrm>
          <a:off x="251520" y="1124744"/>
          <a:ext cx="8404304" cy="5482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152">
                  <a:extLst>
                    <a:ext uri="{9D8B030D-6E8A-4147-A177-3AD203B41FA5}">
                      <a16:colId xmlns:a16="http://schemas.microsoft.com/office/drawing/2014/main" xmlns="" val="3784642034"/>
                    </a:ext>
                  </a:extLst>
                </a:gridCol>
                <a:gridCol w="4202152">
                  <a:extLst>
                    <a:ext uri="{9D8B030D-6E8A-4147-A177-3AD203B41FA5}">
                      <a16:colId xmlns:a16="http://schemas.microsoft.com/office/drawing/2014/main" xmlns="" val="938506034"/>
                    </a:ext>
                  </a:extLst>
                </a:gridCol>
              </a:tblGrid>
              <a:tr h="2556284">
                <a:tc>
                  <a:txBody>
                    <a:bodyPr/>
                    <a:lstStyle/>
                    <a:p>
                      <a:r>
                        <a:rPr lang="ru-RU" dirty="0"/>
                        <a:t>Сильные стороны:</a:t>
                      </a:r>
                    </a:p>
                    <a:p>
                      <a:r>
                        <a:rPr lang="ru-RU" sz="1400" dirty="0">
                          <a:solidFill>
                            <a:srgbClr val="FFFF00"/>
                          </a:solidFill>
                        </a:rPr>
                        <a:t>- большой объем потребности в жилье</a:t>
                      </a:r>
                    </a:p>
                    <a:p>
                      <a:r>
                        <a:rPr lang="ru-RU" sz="1400" dirty="0">
                          <a:solidFill>
                            <a:srgbClr val="FFFF00"/>
                          </a:solidFill>
                        </a:rPr>
                        <a:t>- большой спрос на капитальный ремонт МКД</a:t>
                      </a:r>
                    </a:p>
                    <a:p>
                      <a:r>
                        <a:rPr lang="ru-RU" sz="1400" dirty="0">
                          <a:solidFill>
                            <a:srgbClr val="FFFF00"/>
                          </a:solidFill>
                        </a:rPr>
                        <a:t>- потребность в строительстве и обновлении инженерной инфраструктуры</a:t>
                      </a:r>
                    </a:p>
                    <a:p>
                      <a:r>
                        <a:rPr lang="ru-RU" sz="1400" dirty="0">
                          <a:solidFill>
                            <a:srgbClr val="FFFF00"/>
                          </a:solidFill>
                        </a:rPr>
                        <a:t>- развитый рынок  строительных услуг и технологий</a:t>
                      </a:r>
                    </a:p>
                    <a:p>
                      <a:r>
                        <a:rPr lang="ru-RU" sz="1400" dirty="0">
                          <a:solidFill>
                            <a:srgbClr val="FFFF00"/>
                          </a:solidFill>
                        </a:rPr>
                        <a:t>- ипотечное и проектное финансирование</a:t>
                      </a:r>
                    </a:p>
                    <a:p>
                      <a:r>
                        <a:rPr lang="ru-RU" sz="1400" dirty="0">
                          <a:solidFill>
                            <a:srgbClr val="FFFF00"/>
                          </a:solidFill>
                        </a:rPr>
                        <a:t>- реализация государственных мегапроектов</a:t>
                      </a:r>
                    </a:p>
                    <a:p>
                      <a:r>
                        <a:rPr lang="ru-RU" sz="1400" dirty="0">
                          <a:solidFill>
                            <a:srgbClr val="FFFF00"/>
                          </a:solidFill>
                        </a:rPr>
                        <a:t>- сформировавшееся профессиональное сообщество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Слабые стороны:</a:t>
                      </a:r>
                    </a:p>
                    <a:p>
                      <a:r>
                        <a:rPr lang="ru-RU" sz="1400" dirty="0">
                          <a:solidFill>
                            <a:srgbClr val="FFFF00"/>
                          </a:solidFill>
                        </a:rPr>
                        <a:t>- падение доходов населения и его платежеспособности</a:t>
                      </a:r>
                    </a:p>
                    <a:p>
                      <a:r>
                        <a:rPr lang="ru-RU" sz="1400" dirty="0">
                          <a:solidFill>
                            <a:srgbClr val="FFFF00"/>
                          </a:solidFill>
                        </a:rPr>
                        <a:t>- Не</a:t>
                      </a:r>
                      <a:r>
                        <a:rPr lang="ru-RU" sz="1400" baseline="0" dirty="0">
                          <a:solidFill>
                            <a:srgbClr val="FFFF00"/>
                          </a:solidFill>
                        </a:rPr>
                        <a:t>эффективность документов территориального планирования</a:t>
                      </a:r>
                      <a:endParaRPr lang="ru-RU" sz="1400" dirty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sz="1400" dirty="0">
                          <a:solidFill>
                            <a:srgbClr val="FFFF00"/>
                          </a:solidFill>
                        </a:rPr>
                        <a:t>- нестабильность градостроительного законодательства</a:t>
                      </a:r>
                    </a:p>
                    <a:p>
                      <a:r>
                        <a:rPr lang="ru-RU" sz="1400" dirty="0">
                          <a:solidFill>
                            <a:srgbClr val="FFFF00"/>
                          </a:solidFill>
                        </a:rPr>
                        <a:t>- несовершенство контрактной системы</a:t>
                      </a:r>
                    </a:p>
                    <a:p>
                      <a:r>
                        <a:rPr lang="ru-RU" sz="1400" dirty="0">
                          <a:solidFill>
                            <a:srgbClr val="FFFF00"/>
                          </a:solidFill>
                        </a:rPr>
                        <a:t>- несовершенство системы технического регулирования </a:t>
                      </a:r>
                    </a:p>
                    <a:p>
                      <a:r>
                        <a:rPr lang="ru-RU" sz="1400" dirty="0">
                          <a:solidFill>
                            <a:srgbClr val="FFFF00"/>
                          </a:solidFill>
                        </a:rPr>
                        <a:t>- технологическая инертность отрасли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6311187"/>
                  </a:ext>
                </a:extLst>
              </a:tr>
              <a:tr h="2556284">
                <a:tc>
                  <a:txBody>
                    <a:bodyPr/>
                    <a:lstStyle/>
                    <a:p>
                      <a:r>
                        <a:rPr lang="ru-RU" b="1" dirty="0"/>
                        <a:t>Возможности:</a:t>
                      </a:r>
                    </a:p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- наличие больших объемов невовлеченных в оборот территорий для жилищного строительства</a:t>
                      </a:r>
                    </a:p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- Потенциал развития рынка строительных материалов (производственные резервы до 40%)</a:t>
                      </a:r>
                    </a:p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- наличие государственной поддержки в виде национальных проектов</a:t>
                      </a:r>
                    </a:p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- привлечение современных технологий, материалов и механизмов</a:t>
                      </a:r>
                    </a:p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- внедрение современных методов управления строительством и инвестициями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Угрозы:</a:t>
                      </a:r>
                    </a:p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- стагнация спроса на жилье при  существующих ценах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предложения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- падение инвестиций в основной капитал</a:t>
                      </a:r>
                    </a:p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- снижение объемов государственного финансирования подготовки территории</a:t>
                      </a:r>
                    </a:p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- Отставание в развитии коммунальной и социальной инфраструктуры </a:t>
                      </a:r>
                    </a:p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- потеря базовых технологий индустриального строительства жилья и социальных объектов</a:t>
                      </a:r>
                    </a:p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- снижение доходности застройщиков</a:t>
                      </a:r>
                    </a:p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- недостаточное количество подготавливаемых специалистов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4321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34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21E-FD57-4065-A2A2-12CE202D0B49}" type="slidenum">
              <a:rPr lang="ru-RU" b="1" smtClean="0">
                <a:solidFill>
                  <a:srgbClr val="002060"/>
                </a:solidFill>
              </a:rPr>
              <a:pPr>
                <a:defRPr/>
              </a:pPr>
              <a:t>12</a:t>
            </a:fld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01430387"/>
              </p:ext>
            </p:extLst>
          </p:nvPr>
        </p:nvGraphicFramePr>
        <p:xfrm>
          <a:off x="-684584" y="980613"/>
          <a:ext cx="10873208" cy="312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55903" y="3861048"/>
            <a:ext cx="3629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Совокупный портфель незавершенных проектов на январь 2019 -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139,7 млн. кв. м</a:t>
            </a:r>
          </a:p>
          <a:p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задолженности застройщиков –</a:t>
            </a:r>
          </a:p>
          <a:p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49,4 млн. кв. м</a:t>
            </a:r>
          </a:p>
          <a:p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35% совокупного портфеля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79511" y="14078"/>
            <a:ext cx="8805664" cy="66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строительной отрасли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533800" y="1640259"/>
            <a:ext cx="914400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(8,7%)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634608" y="1874031"/>
            <a:ext cx="914400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C00000"/>
                </a:solidFill>
              </a:rPr>
              <a:t>(13,2%)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2AC5FFF-4ED6-4DA8-A40B-01863392C19D}"/>
              </a:ext>
            </a:extLst>
          </p:cNvPr>
          <p:cNvSpPr/>
          <p:nvPr/>
        </p:nvSpPr>
        <p:spPr>
          <a:xfrm>
            <a:off x="333872" y="589631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среда и жилищное строительство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155539"/>
              </p:ext>
            </p:extLst>
          </p:nvPr>
        </p:nvGraphicFramePr>
        <p:xfrm>
          <a:off x="143743" y="3901887"/>
          <a:ext cx="4878017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865" y="3695164"/>
            <a:ext cx="528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Динамика ипотечного кредитования, млрд. руб.</a:t>
            </a:r>
          </a:p>
        </p:txBody>
      </p:sp>
    </p:spTree>
    <p:extLst>
      <p:ext uri="{BB962C8B-B14F-4D97-AF65-F5344CB8AC3E}">
        <p14:creationId xmlns:p14="http://schemas.microsoft.com/office/powerpoint/2010/main" val="425193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pPr>
              <a:defRPr/>
            </a:pPr>
            <a:fld id="{683A721E-FD57-4065-A2A2-12CE202D0B4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103" y="477739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ценообразования в строительстве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907357"/>
              </p:ext>
            </p:extLst>
          </p:nvPr>
        </p:nvGraphicFramePr>
        <p:xfrm>
          <a:off x="251520" y="1277959"/>
          <a:ext cx="8640959" cy="5192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41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71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173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Метод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Преимущества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Недостатки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96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+mn-cs"/>
                        </a:rPr>
                        <a:t>По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+mn-cs"/>
                        </a:rPr>
                        <a:t> проектам аналогам (для ТЭО)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Возможность применения при высокой волатильности издержек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+mn-cs"/>
                        </a:rPr>
                        <a:t>Сложность учета специфических отличий местных условий от проекта-аналога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273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Базисно- компенсационный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Возможность применения при нестабильной экономике и действии инфляционных процессов.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Сложность в расчете компенсаций, которые превышают базисную стоимость, вследствие чего имеет ограниченное применение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591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Базисно-индексный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Простота в применении. Возможность использовать СНБ 1984 (1991) и 2001 гг.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Необходимость тщательного определения стоимости в базисном уровне. Усредненных характер индексов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+mn-cs"/>
                        </a:rPr>
                        <a:t>ведет к значительным погрешностям.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085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Ресурсный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Наиболее точное отражение издержек производства. Вариантный подход в выборе стоимостных показателей.. Гибкий подход к нормативной базе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Трудоемкий и объемный в применении метод, требующий отслеживания текущих цен по большому количеству ресурсов, применения автоматизированных систем.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73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Ресурсно-индексный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Применение индексов инфляции к стоимостным показателям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591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Метод применения банков данных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Использование ранее применяемых стоимостных показателей, что упрощает процесс определения стоимости строительства.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Возможность широкого применения только в условиях стабильной экономики. Сложность в поиске объекта-аналога, так как строительная продукция уникальна.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7C0743B-2414-4EC4-AE2E-4B88EB596442}"/>
              </a:ext>
            </a:extLst>
          </p:cNvPr>
          <p:cNvSpPr txBox="1">
            <a:spLocks/>
          </p:cNvSpPr>
          <p:nvPr/>
        </p:nvSpPr>
        <p:spPr bwMode="auto">
          <a:xfrm>
            <a:off x="179511" y="14078"/>
            <a:ext cx="8805664" cy="66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строительной отрасли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EED5451-82F7-40ED-A5CC-FEA9556D82F8}"/>
              </a:ext>
            </a:extLst>
          </p:cNvPr>
          <p:cNvSpPr/>
          <p:nvPr/>
        </p:nvSpPr>
        <p:spPr>
          <a:xfrm>
            <a:off x="116968" y="877849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основных методов расчета сметной стоимости строительства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82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3FF73F-9051-45B8-B1FE-BCC3E617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27" y="902539"/>
            <a:ext cx="8229600" cy="288032"/>
          </a:xfrm>
        </p:spPr>
        <p:txBody>
          <a:bodyPr/>
          <a:lstStyle/>
          <a:p>
            <a:r>
              <a:rPr lang="ru-RU" sz="2000" b="1" dirty="0">
                <a:solidFill>
                  <a:srgbClr val="0000CC"/>
                </a:solidFill>
              </a:rPr>
              <a:t>Сравнение условий допуска подрядчиков и застройщиков на рынок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6B5FB28-95D8-4E13-BF0E-D9E94F6A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9245" y="6381328"/>
            <a:ext cx="2133600" cy="365125"/>
          </a:xfrm>
        </p:spPr>
        <p:txBody>
          <a:bodyPr/>
          <a:lstStyle/>
          <a:p>
            <a:pPr>
              <a:defRPr/>
            </a:pPr>
            <a:fld id="{683A721E-FD57-4065-A2A2-12CE202D0B49}" type="slidenum">
              <a:rPr lang="ru-RU" smtClean="0">
                <a:solidFill>
                  <a:srgbClr val="002060"/>
                </a:solidFill>
              </a:rPr>
              <a:pPr>
                <a:defRPr/>
              </a:pPr>
              <a:t>14</a:t>
            </a:fld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511" y="14078"/>
            <a:ext cx="8805664" cy="52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строительной отрасли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999" y="47044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Функционирование рынка строительных услуг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E95B88BD-748E-48D8-81B7-0D3C3394E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160132"/>
              </p:ext>
            </p:extLst>
          </p:nvPr>
        </p:nvGraphicFramePr>
        <p:xfrm>
          <a:off x="161999" y="1268760"/>
          <a:ext cx="865847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618">
                  <a:extLst>
                    <a:ext uri="{9D8B030D-6E8A-4147-A177-3AD203B41FA5}">
                      <a16:colId xmlns:a16="http://schemas.microsoft.com/office/drawing/2014/main" xmlns="" val="2809392687"/>
                    </a:ext>
                  </a:extLst>
                </a:gridCol>
                <a:gridCol w="2164618">
                  <a:extLst>
                    <a:ext uri="{9D8B030D-6E8A-4147-A177-3AD203B41FA5}">
                      <a16:colId xmlns:a16="http://schemas.microsoft.com/office/drawing/2014/main" xmlns="" val="339047414"/>
                    </a:ext>
                  </a:extLst>
                </a:gridCol>
                <a:gridCol w="2164618">
                  <a:extLst>
                    <a:ext uri="{9D8B030D-6E8A-4147-A177-3AD203B41FA5}">
                      <a16:colId xmlns:a16="http://schemas.microsoft.com/office/drawing/2014/main" xmlns="" val="2651012647"/>
                    </a:ext>
                  </a:extLst>
                </a:gridCol>
                <a:gridCol w="2164618">
                  <a:extLst>
                    <a:ext uri="{9D8B030D-6E8A-4147-A177-3AD203B41FA5}">
                      <a16:colId xmlns:a16="http://schemas.microsoft.com/office/drawing/2014/main" xmlns="" val="3202192098"/>
                    </a:ext>
                  </a:extLst>
                </a:gridCol>
              </a:tblGrid>
              <a:tr h="537246">
                <a:tc>
                  <a:txBody>
                    <a:bodyPr/>
                    <a:lstStyle/>
                    <a:p>
                      <a:r>
                        <a:rPr lang="ru-RU" sz="1600" dirty="0"/>
                        <a:t>Требования к проведению процедур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Выбор подрядчиков по  исполнению госзаказа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Допуск застройщика к использованию эскроу</a:t>
                      </a:r>
                      <a:r>
                        <a:rPr lang="ru-RU" sz="1600" baseline="0" dirty="0"/>
                        <a:t> счетов</a:t>
                      </a:r>
                      <a:r>
                        <a:rPr lang="ru-RU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Мировой опыт  подрядных торгов (ФИДИК, ЕБРР, МБРР)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1306912"/>
                  </a:ext>
                </a:extLst>
              </a:tr>
              <a:tr h="31103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Предквалификация исполнителя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Отсутствует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Стандарт ДОМ.РФ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Проводится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2638391"/>
                  </a:ext>
                </a:extLst>
              </a:tr>
              <a:tr h="31103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Отбор по критериям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Минимальная цена контракта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Наличие спроса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Опыт исполнителя, экономика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9684379"/>
                  </a:ext>
                </a:extLst>
              </a:tr>
              <a:tr h="763455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Проверка финансовой обеспеченности проекта и исполнителя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Не проверяется,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стартовая цена  минимизирована экспертизой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Резерв сметы 5%, резерв продаж 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Важнейший критерий отбора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6327940"/>
                  </a:ext>
                </a:extLst>
              </a:tr>
              <a:tr h="53724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Баланс интересов сторон контракта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Заказчик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 имеет приоритет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Приоритет у дольщика (баланс)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Сбалансированные контракты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999496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09" y="5013176"/>
            <a:ext cx="86409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Существующая система требований российского законодательства по проведению подрядных торгов в зависимости от типов объектов значительно отличается от передового международного опыта и не способствует повышению качества строительства и экономической эффективности реализуемых проектов в течение всего жизненного цикла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421779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2" y="906626"/>
            <a:ext cx="7734755" cy="400110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Проблемные вопросы внедрения </a:t>
            </a:r>
            <a:r>
              <a:rPr lang="en-US" sz="2000" b="1" dirty="0">
                <a:solidFill>
                  <a:srgbClr val="0070C0"/>
                </a:solidFill>
              </a:rPr>
              <a:t>BIM</a:t>
            </a:r>
            <a:r>
              <a:rPr lang="ru-RU" sz="2000" b="1" dirty="0">
                <a:solidFill>
                  <a:srgbClr val="0070C0"/>
                </a:solidFill>
              </a:rPr>
              <a:t> технологий</a:t>
            </a:r>
            <a:endParaRPr lang="ru-RU" sz="2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E6F026B-9458-4E25-98E2-7BBB8B3D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2799-882D-4963-93B0-763D814CD93A}" type="slidenum">
              <a:rPr lang="ru-RU" smtClean="0">
                <a:solidFill>
                  <a:srgbClr val="002060"/>
                </a:solidFill>
              </a:rPr>
              <a:pPr/>
              <a:t>15</a:t>
            </a:fld>
            <a:endParaRPr lang="ru-RU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78288"/>
              </p:ext>
            </p:extLst>
          </p:nvPr>
        </p:nvGraphicFramePr>
        <p:xfrm>
          <a:off x="179511" y="1412776"/>
          <a:ext cx="8562109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880">
                  <a:extLst>
                    <a:ext uri="{9D8B030D-6E8A-4147-A177-3AD203B41FA5}">
                      <a16:colId xmlns:a16="http://schemas.microsoft.com/office/drawing/2014/main" xmlns="" val="1970000401"/>
                    </a:ext>
                  </a:extLst>
                </a:gridCol>
                <a:gridCol w="2936600">
                  <a:extLst>
                    <a:ext uri="{9D8B030D-6E8A-4147-A177-3AD203B41FA5}">
                      <a16:colId xmlns:a16="http://schemas.microsoft.com/office/drawing/2014/main" xmlns="" val="918629441"/>
                    </a:ext>
                  </a:extLst>
                </a:gridCol>
                <a:gridCol w="3140629">
                  <a:extLst>
                    <a:ext uri="{9D8B030D-6E8A-4147-A177-3AD203B41FA5}">
                      <a16:colId xmlns:a16="http://schemas.microsoft.com/office/drawing/2014/main" xmlns="" val="667524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Составляющая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Проблема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Пути решений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830066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Продолжительность и стоимость работ по </a:t>
                      </a:r>
                      <a:r>
                        <a:rPr lang="en-US" sz="1400" b="1" dirty="0"/>
                        <a:t>BIM</a:t>
                      </a:r>
                      <a:endParaRPr lang="ru-RU" sz="1400" b="1" dirty="0"/>
                    </a:p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проектированию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Увеличение</a:t>
                      </a:r>
                      <a:r>
                        <a:rPr lang="ru-RU" sz="1400" baseline="0" dirty="0"/>
                        <a:t> продолжительности (на 20-40%) и стоимости (на 30-70%) проектных работ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Государственная поддержка ПИР по бюджетным объектам, резкое повышение качества проектов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Программное обеспечение </a:t>
                      </a:r>
                      <a:r>
                        <a:rPr lang="en-US" sz="1400" b="1" dirty="0"/>
                        <a:t>BIM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Стоимость одного АРМ составляет от 2 до 6 млн. руб.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Господдержка в разработке и приобретении отечественного</a:t>
                      </a:r>
                      <a:r>
                        <a:rPr lang="ru-RU" sz="1400" baseline="0" dirty="0"/>
                        <a:t> ПО</a:t>
                      </a:r>
                      <a:endParaRPr lang="ru-RU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607846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Классификаторы для применения в </a:t>
                      </a:r>
                      <a:r>
                        <a:rPr lang="en-US" sz="1400" b="1" dirty="0"/>
                        <a:t>BIM</a:t>
                      </a:r>
                      <a:endParaRPr lang="ru-RU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Создаются самостоятельно, что удлиняет и удорожает проектирование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Разрабатывается единый государственный</a:t>
                      </a:r>
                      <a:r>
                        <a:rPr lang="ru-RU" sz="1400" baseline="0" dirty="0"/>
                        <a:t> классификатор </a:t>
                      </a:r>
                      <a:endParaRPr lang="ru-RU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98580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Библиотеки типовых проектных элементов (компонентов модели)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Создаются самостоятельно, нет единства в моделях, удорожание, 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Требуется цифровизация типовых проектных элементов с участием профессиональных сообществ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14410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Цифровые реестры цен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Создаются самостоятельно на основе собственной базы данных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Создание единой базы данных с профессиональным доступом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137155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Подготовка документации в экспертизу (возврат</a:t>
                      </a:r>
                      <a:r>
                        <a:rPr lang="ru-RU" sz="1400" b="1" baseline="0" dirty="0"/>
                        <a:t> к стадии проект после рабочей документации)</a:t>
                      </a:r>
                      <a:endParaRPr lang="ru-RU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Экспертиза законодательно</a:t>
                      </a:r>
                      <a:r>
                        <a:rPr lang="ru-RU" sz="1400" baseline="0" dirty="0"/>
                        <a:t> ограничена в приемке информационных моделей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Внесение изменений в регламентирующие</a:t>
                      </a:r>
                      <a:r>
                        <a:rPr lang="ru-RU" sz="1400" baseline="0" dirty="0"/>
                        <a:t> документы и методы экспертизы</a:t>
                      </a:r>
                      <a:endParaRPr lang="ru-RU" sz="14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659825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Подготовка кадров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Оплата за обучение, проблемы</a:t>
                      </a:r>
                      <a:r>
                        <a:rPr lang="ru-RU" sz="1400" baseline="0" dirty="0"/>
                        <a:t> смены поколений, стройка</a:t>
                      </a:r>
                      <a:endParaRPr lang="ru-RU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Повышение зарплаты специалистов и стоимости ПИР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76649765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511" y="14078"/>
            <a:ext cx="8805664" cy="66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строительной отрасли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0651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 строительной отрасли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0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984606"/>
            <a:ext cx="8805664" cy="400110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Вопросы, препятствующие внедрению </a:t>
            </a:r>
            <a:r>
              <a:rPr lang="en-US" sz="2000" b="1" dirty="0">
                <a:solidFill>
                  <a:srgbClr val="0070C0"/>
                </a:solidFill>
              </a:rPr>
              <a:t>BIM </a:t>
            </a:r>
            <a:r>
              <a:rPr lang="ru-RU" sz="2000" b="1" dirty="0">
                <a:solidFill>
                  <a:srgbClr val="0070C0"/>
                </a:solidFill>
              </a:rPr>
              <a:t>в государственных закупках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4340" y="1401033"/>
            <a:ext cx="8206554" cy="37076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Нормативная правовая база ограничивает возможность нанимать единого подрядчика на проектирование, строительство, эксплуатацию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Контракты жизненного цикла (п.16 ст.34 ФЗ 44) – не работают, т.к. в постановлении 1087 не учли эксплуатацию объектов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Контракты, предметом которых могут быть выполнение работ по проектированию и строительству (п.16</a:t>
            </a:r>
            <a:r>
              <a:rPr lang="ru-RU" sz="1600" baseline="30000" dirty="0">
                <a:solidFill>
                  <a:srgbClr val="002060"/>
                </a:solidFill>
              </a:rPr>
              <a:t>1</a:t>
            </a:r>
            <a:r>
              <a:rPr lang="ru-RU" sz="1600" dirty="0">
                <a:solidFill>
                  <a:srgbClr val="002060"/>
                </a:solidFill>
              </a:rPr>
              <a:t> ст.34 ФЗ 44) – не работают, т.к. требуют предварительного обоснования инвестиций, по сути являющегося проектированием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</a:rPr>
              <a:t>Сферу применения Постановления № 1071 (случаи, когда срок контракта более трех лет) не распространили на п. 16 и п.16</a:t>
            </a:r>
            <a:r>
              <a:rPr lang="ru-RU" sz="1600" baseline="30000" dirty="0">
                <a:solidFill>
                  <a:srgbClr val="002060"/>
                </a:solidFill>
              </a:rPr>
              <a:t>1  </a:t>
            </a:r>
            <a:r>
              <a:rPr lang="ru-RU" sz="1600" dirty="0">
                <a:solidFill>
                  <a:srgbClr val="002060"/>
                </a:solidFill>
              </a:rPr>
              <a:t>ст.34 ФЗ 44)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002060"/>
                </a:solidFill>
              </a:rPr>
              <a:t>Происходит «дробление контрактов»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E6F026B-9458-4E25-98E2-7BBB8B3D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2799-882D-4963-93B0-763D814CD93A}" type="slidenum">
              <a:rPr lang="ru-RU" smtClean="0">
                <a:solidFill>
                  <a:schemeClr val="tx1"/>
                </a:solidFill>
              </a:rPr>
              <a:pPr/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013" y="4638152"/>
            <a:ext cx="1728192" cy="5653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Обоснование инвестиций, задание на проектирование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4621744"/>
            <a:ext cx="1728192" cy="5653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Проектирование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621744"/>
            <a:ext cx="1728191" cy="5653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Строительство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4621744"/>
            <a:ext cx="1584175" cy="5653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Эксплуатация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340" y="5373216"/>
            <a:ext cx="8212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Техническому заказчику </a:t>
            </a:r>
            <a:r>
              <a:rPr lang="ru-RU" sz="1600" dirty="0">
                <a:solidFill>
                  <a:srgbClr val="C00000"/>
                </a:solidFill>
              </a:rPr>
              <a:t>запрещено</a:t>
            </a:r>
            <a:r>
              <a:rPr lang="ru-RU" sz="1600" dirty="0">
                <a:solidFill>
                  <a:srgbClr val="002060"/>
                </a:solidFill>
              </a:rPr>
              <a:t> принимать на себя функции по строительству (письмо Минфина России от 12.12.2017 № 24-03-08/82756 "О возможности заключения контракта, если исполнитель подрядных работ, строительного контроля и технического надзора - одно лицо")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F2375B16-E65C-47C0-8847-77C8730B9F11}"/>
              </a:ext>
            </a:extLst>
          </p:cNvPr>
          <p:cNvSpPr txBox="1">
            <a:spLocks/>
          </p:cNvSpPr>
          <p:nvPr/>
        </p:nvSpPr>
        <p:spPr bwMode="auto">
          <a:xfrm>
            <a:off x="179511" y="14078"/>
            <a:ext cx="8805664" cy="66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строительной отрасли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xmlns="" id="{4367457B-3DF7-4A2C-B03E-056636601F37}"/>
              </a:ext>
            </a:extLst>
          </p:cNvPr>
          <p:cNvSpPr/>
          <p:nvPr/>
        </p:nvSpPr>
        <p:spPr>
          <a:xfrm>
            <a:off x="971600" y="4365104"/>
            <a:ext cx="144016" cy="256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xmlns="" id="{0537A3AD-AC69-4A74-A8D0-62A837786AE8}"/>
              </a:ext>
            </a:extLst>
          </p:cNvPr>
          <p:cNvSpPr/>
          <p:nvPr/>
        </p:nvSpPr>
        <p:spPr>
          <a:xfrm>
            <a:off x="2771800" y="4356729"/>
            <a:ext cx="144016" cy="256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xmlns="" id="{D71D296E-7D80-493E-B40D-04DCAAE3EB8E}"/>
              </a:ext>
            </a:extLst>
          </p:cNvPr>
          <p:cNvSpPr/>
          <p:nvPr/>
        </p:nvSpPr>
        <p:spPr>
          <a:xfrm>
            <a:off x="4572000" y="4352371"/>
            <a:ext cx="144016" cy="256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xmlns="" id="{91FBA55A-A3E7-4FC2-9122-86420829758D}"/>
              </a:ext>
            </a:extLst>
          </p:cNvPr>
          <p:cNvSpPr/>
          <p:nvPr/>
        </p:nvSpPr>
        <p:spPr>
          <a:xfrm>
            <a:off x="7956376" y="4365104"/>
            <a:ext cx="144016" cy="256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B1E6C70-393C-439B-B77E-0C57C83011CF}"/>
              </a:ext>
            </a:extLst>
          </p:cNvPr>
          <p:cNvSpPr/>
          <p:nvPr/>
        </p:nvSpPr>
        <p:spPr>
          <a:xfrm>
            <a:off x="1027109" y="4237022"/>
            <a:ext cx="7029830" cy="111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BC12A98-2E67-4CF5-953F-3E3142707B1C}"/>
              </a:ext>
            </a:extLst>
          </p:cNvPr>
          <p:cNvSpPr/>
          <p:nvPr/>
        </p:nvSpPr>
        <p:spPr>
          <a:xfrm>
            <a:off x="0" y="50651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 строительной отрасли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64852" y="4638152"/>
            <a:ext cx="1584175" cy="5653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Снос и утилизация</a:t>
            </a:r>
          </a:p>
        </p:txBody>
      </p:sp>
      <p:sp>
        <p:nvSpPr>
          <p:cNvPr id="24" name="Стрелка: вниз 20">
            <a:extLst>
              <a:ext uri="{FF2B5EF4-FFF2-40B4-BE49-F238E27FC236}">
                <a16:creationId xmlns:a16="http://schemas.microsoft.com/office/drawing/2014/main" xmlns="" id="{91FBA55A-A3E7-4FC2-9122-86420829758D}"/>
              </a:ext>
            </a:extLst>
          </p:cNvPr>
          <p:cNvSpPr/>
          <p:nvPr/>
        </p:nvSpPr>
        <p:spPr>
          <a:xfrm>
            <a:off x="6300191" y="4352371"/>
            <a:ext cx="144016" cy="256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66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5BAA48C7-2CF5-4CBE-8A7D-678B0E014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820"/>
            <a:ext cx="5292080" cy="209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528" y="6456692"/>
            <a:ext cx="2133600" cy="365125"/>
          </a:xfrm>
        </p:spPr>
        <p:txBody>
          <a:bodyPr/>
          <a:lstStyle/>
          <a:p>
            <a:pPr>
              <a:defRPr/>
            </a:pPr>
            <a:fld id="{683A721E-FD57-4065-A2A2-12CE202D0B4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948790"/>
            <a:ext cx="8877671" cy="400110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</a:rPr>
              <a:t>Внедрение цифровых моделей местности в инженерных изысканиях</a:t>
            </a:r>
            <a:endParaRPr lang="ru-RU" sz="20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9511" y="14078"/>
            <a:ext cx="8805664" cy="66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строительной отрасли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xmlns="" id="{D6B71227-F054-4268-99D6-59E919B16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463573"/>
            <a:ext cx="3843857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dirty="0">
                <a:solidFill>
                  <a:srgbClr val="002060"/>
                </a:solidFill>
              </a:rPr>
              <a:t>Многослойная цифровая модель ситуации - это модель, описывающая </a:t>
            </a:r>
            <a:r>
              <a:rPr lang="ru-RU" altLang="ru-RU" sz="1400" dirty="0">
                <a:solidFill>
                  <a:srgbClr val="002060"/>
                </a:solidFill>
              </a:rPr>
              <a:t>пространственное положение и характеристики точечных, линейных и площадных объектов, включая инженерные коммуникации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xmlns="" id="{18084CE2-E52B-408D-8132-16463F2DD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79" y="5658521"/>
            <a:ext cx="3672408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600"/>
              </a:spcAft>
              <a:defRPr sz="140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Инфраструктура пространственных данных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EAD3F2AB-EA44-4CFA-B810-B509E0913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608" y="1380752"/>
            <a:ext cx="3681854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600"/>
              </a:spcAft>
              <a:defRPr sz="140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Цифровая модель рельефа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xmlns="" id="{4D413E92-FD0E-47DC-8455-1281F9E5A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6246524"/>
            <a:ext cx="223224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fontAlgn="auto">
              <a:spcBef>
                <a:spcPts val="0"/>
              </a:spcBef>
              <a:spcAft>
                <a:spcPts val="600"/>
              </a:spcAft>
              <a:defRPr sz="140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Объемная геологическая модель</a:t>
            </a:r>
          </a:p>
        </p:txBody>
      </p:sp>
      <p:pic>
        <p:nvPicPr>
          <p:cNvPr id="21" name="Рисунок 14">
            <a:extLst>
              <a:ext uri="{FF2B5EF4-FFF2-40B4-BE49-F238E27FC236}">
                <a16:creationId xmlns:a16="http://schemas.microsoft.com/office/drawing/2014/main" xmlns="" id="{378AA92B-EE12-4AC1-85E9-117A9523A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" y="2811490"/>
            <a:ext cx="4462462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8" descr="ТП 06 Рельеф и профиль.jpg">
            <a:extLst>
              <a:ext uri="{FF2B5EF4-FFF2-40B4-BE49-F238E27FC236}">
                <a16:creationId xmlns:a16="http://schemas.microsoft.com/office/drawing/2014/main" xmlns="" id="{2C3B5BB1-01EB-48F0-8491-C19C7FA715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27618"/>
            <a:ext cx="5148064" cy="304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FF41E11-E1E1-42C1-B677-E0B4BAB0BA52}"/>
              </a:ext>
            </a:extLst>
          </p:cNvPr>
          <p:cNvSpPr/>
          <p:nvPr/>
        </p:nvSpPr>
        <p:spPr>
          <a:xfrm>
            <a:off x="0" y="50651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 строительной отрасли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46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BBDE353-0D55-4244-BB67-6304988A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21E-FD57-4065-A2A2-12CE202D0B49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AE81EAB-A924-4107-8009-55DFB3A1D90D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Приоритеты, цели и задачи развития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519B7556-35AC-47B6-8E67-2B4E76C8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64" y="692696"/>
            <a:ext cx="8229600" cy="477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Цели Стратегии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CADB01-6DBB-47E8-8CA9-3F558437F881}"/>
              </a:ext>
            </a:extLst>
          </p:cNvPr>
          <p:cNvSpPr txBox="1"/>
          <p:nvPr/>
        </p:nvSpPr>
        <p:spPr>
          <a:xfrm>
            <a:off x="251521" y="1124744"/>
            <a:ext cx="86580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 государственной политики </a:t>
            </a:r>
            <a:r>
              <a:rPr lang="ru-RU" sz="2000" dirty="0">
                <a:solidFill>
                  <a:srgbClr val="000099"/>
                </a:solidFill>
              </a:rPr>
              <a:t>развития строительной отрасли, в том числе ее модернизации, является формирование безопасной и комфортной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 проживания населения, </a:t>
            </a:r>
            <a:r>
              <a:rPr lang="ru-RU" sz="2000" dirty="0" smtClean="0">
                <a:solidFill>
                  <a:srgbClr val="000099"/>
                </a:solidFill>
              </a:rPr>
              <a:t>опережающая </a:t>
            </a:r>
            <a:r>
              <a:rPr lang="ru-RU" sz="2000" dirty="0">
                <a:solidFill>
                  <a:srgbClr val="000099"/>
                </a:solidFill>
              </a:rPr>
              <a:t>адаптация строительной отрасли к сигналам рынка и </a:t>
            </a:r>
            <a:r>
              <a:rPr lang="ru-RU" sz="2000" dirty="0" smtClean="0">
                <a:solidFill>
                  <a:srgbClr val="000099"/>
                </a:solidFill>
              </a:rPr>
              <a:t>установкам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национального проекта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«Жилье и городская среда» </a:t>
            </a:r>
            <a:r>
              <a:rPr lang="ru-RU" sz="2000" dirty="0" smtClean="0">
                <a:solidFill>
                  <a:srgbClr val="000099"/>
                </a:solidFill>
              </a:rPr>
              <a:t>по </a:t>
            </a:r>
            <a:r>
              <a:rPr lang="ru-RU" sz="2000" dirty="0">
                <a:solidFill>
                  <a:srgbClr val="000099"/>
                </a:solidFill>
              </a:rPr>
              <a:t>росту объемов ввода </a:t>
            </a:r>
            <a:r>
              <a:rPr lang="ru-RU" sz="2000" dirty="0" smtClean="0">
                <a:solidFill>
                  <a:srgbClr val="000099"/>
                </a:solidFill>
              </a:rPr>
              <a:t>жилья, в том числе за </a:t>
            </a:r>
            <a:r>
              <a:rPr lang="ru-RU" sz="2000" dirty="0">
                <a:solidFill>
                  <a:srgbClr val="000099"/>
                </a:solidFill>
              </a:rPr>
              <a:t>счет </a:t>
            </a:r>
            <a:r>
              <a:rPr lang="ru-RU" sz="2000" dirty="0" smtClean="0">
                <a:solidFill>
                  <a:srgbClr val="000099"/>
                </a:solidFill>
              </a:rPr>
              <a:t>массового малоэтажного жилищного строительства, совершенствование </a:t>
            </a:r>
            <a:r>
              <a:rPr lang="ru-RU" sz="2000" dirty="0">
                <a:solidFill>
                  <a:srgbClr val="000099"/>
                </a:solidFill>
              </a:rPr>
              <a:t>механизмов государственно-частного партнерства в строительной сфере, совершенствование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нормативно-правовой базы </a:t>
            </a:r>
            <a:r>
              <a:rPr lang="ru-RU" sz="2000" dirty="0">
                <a:solidFill>
                  <a:srgbClr val="000099"/>
                </a:solidFill>
              </a:rPr>
              <a:t>и принципов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регулирования, </a:t>
            </a:r>
            <a:r>
              <a:rPr lang="ru-RU" sz="2000" dirty="0">
                <a:solidFill>
                  <a:srgbClr val="000099"/>
                </a:solidFill>
              </a:rPr>
              <a:t>применение  эффективных финансово-экономических, технических, организационных и правовых механизмов поддержания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жилищного обеспечения населения, </a:t>
            </a:r>
            <a:r>
              <a:rPr lang="ru-RU" sz="2000" dirty="0">
                <a:solidFill>
                  <a:srgbClr val="000099"/>
                </a:solidFill>
              </a:rPr>
              <a:t>в том числе путем государственной поддержки отдельных категорий граждан, в рамках </a:t>
            </a:r>
            <a:r>
              <a:rPr lang="ru-RU" sz="2000" dirty="0" smtClean="0">
                <a:solidFill>
                  <a:srgbClr val="000099"/>
                </a:solidFill>
              </a:rPr>
              <a:t>реализации </a:t>
            </a:r>
            <a:r>
              <a:rPr lang="ru-RU" sz="2000" dirty="0">
                <a:solidFill>
                  <a:srgbClr val="000099"/>
                </a:solidFill>
              </a:rPr>
              <a:t>программ социально-экономического развития, Стратегии пространственного развития Российской Федерации, эффективное использование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земель для массового жилищного строительства, </a:t>
            </a:r>
            <a:r>
              <a:rPr lang="ru-RU" sz="2000" dirty="0">
                <a:solidFill>
                  <a:srgbClr val="000099"/>
                </a:solidFill>
              </a:rPr>
              <a:t>а также </a:t>
            </a:r>
            <a:r>
              <a:rPr lang="ru-RU" sz="2000" dirty="0" smtClean="0">
                <a:solidFill>
                  <a:srgbClr val="000099"/>
                </a:solidFill>
              </a:rPr>
              <a:t>укрепление </a:t>
            </a:r>
            <a:r>
              <a:rPr lang="ru-RU" sz="2000" dirty="0">
                <a:solidFill>
                  <a:srgbClr val="000099"/>
                </a:solidFill>
              </a:rPr>
              <a:t>системы национальной безопасности Российской Федерации.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9910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BBDE353-0D55-4244-BB67-6304988A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21E-FD57-4065-A2A2-12CE202D0B49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519B7556-35AC-47B6-8E67-2B4E76C8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72" y="780631"/>
            <a:ext cx="8229600" cy="477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Стратегии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9A88BA-9C14-4FC1-BC19-34BD9D1FD69E}"/>
              </a:ext>
            </a:extLst>
          </p:cNvPr>
          <p:cNvSpPr txBox="1"/>
          <p:nvPr/>
        </p:nvSpPr>
        <p:spPr>
          <a:xfrm>
            <a:off x="321714" y="1268760"/>
            <a:ext cx="85878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99"/>
                </a:solidFill>
              </a:rPr>
              <a:t>Корректировка мероприятий Национального проекта «Жилье и городская среда» в соответствии с вызовами, связанными с падением объемов ввода жилья при введении системы проектного финансирования, а также потребностями и пожеланиями населения Российской Федерации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99"/>
                </a:solidFill>
              </a:rPr>
              <a:t>Устранение </a:t>
            </a:r>
            <a:r>
              <a:rPr lang="ru-RU" dirty="0">
                <a:solidFill>
                  <a:srgbClr val="000099"/>
                </a:solidFill>
              </a:rPr>
              <a:t>ограничений, сдерживающих расширение масштабов инновационной активности строительных предприятий и распространение в отрасли передовых </a:t>
            </a:r>
            <a:r>
              <a:rPr lang="ru-RU" dirty="0" smtClean="0">
                <a:solidFill>
                  <a:srgbClr val="000099"/>
                </a:solidFill>
              </a:rPr>
              <a:t>технологий</a:t>
            </a:r>
            <a:endParaRPr lang="ru-RU" dirty="0">
              <a:solidFill>
                <a:srgbClr val="000099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99"/>
                </a:solidFill>
              </a:rPr>
              <a:t>Усиление стимулов на уровне компаний к постоянной инновационной деятельности, использованию и разработке новых технологий для обеспечения конкурентоспособности строительного </a:t>
            </a:r>
            <a:r>
              <a:rPr lang="ru-RU" dirty="0" smtClean="0">
                <a:solidFill>
                  <a:srgbClr val="000099"/>
                </a:solidFill>
              </a:rPr>
              <a:t>бизнеса</a:t>
            </a:r>
            <a:endParaRPr lang="ru-RU" dirty="0">
              <a:solidFill>
                <a:srgbClr val="000099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0099"/>
                </a:solidFill>
              </a:rPr>
              <a:t>Создание благоприятных условий для формирования новых высокотехнологичных компаний и развития новых рынков продукции (услуг</a:t>
            </a:r>
            <a:r>
              <a:rPr lang="ru-RU" dirty="0" smtClean="0">
                <a:solidFill>
                  <a:srgbClr val="000099"/>
                </a:solidFill>
              </a:rPr>
              <a:t>)</a:t>
            </a:r>
            <a:endParaRPr lang="ru-RU" dirty="0">
              <a:solidFill>
                <a:srgbClr val="000099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99"/>
                </a:solidFill>
              </a:rPr>
              <a:t>Цифровизация строительной отрасли, включая использование информационных технологий в инженерных изысканиях, проектировании и строительстве, а также в системе управления отраслью, градорегулировании, применении стандарта «Умный город»</a:t>
            </a:r>
          </a:p>
          <a:p>
            <a:pPr marL="285750" indent="-285750">
              <a:buFontTx/>
              <a:buChar char="-"/>
            </a:pPr>
            <a:r>
              <a:rPr lang="ru-RU" altLang="ru-RU" dirty="0" smtClean="0">
                <a:solidFill>
                  <a:srgbClr val="000099"/>
                </a:solidFill>
              </a:rPr>
              <a:t>Совершенствование системы регулирования строительной деятельности, в том числе с использованием института саморегулирования</a:t>
            </a:r>
            <a:endParaRPr lang="ru-RU" altLang="ru-RU" dirty="0">
              <a:solidFill>
                <a:srgbClr val="000099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9AE81EAB-A924-4107-8009-55DFB3A1D90D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Приоритеты, цели и задачи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1550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4078"/>
            <a:ext cx="8805664" cy="663716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строительной отрасли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61" y="1412776"/>
            <a:ext cx="9088739" cy="5222006"/>
          </a:xfrm>
        </p:spPr>
        <p:txBody>
          <a:bodyPr/>
          <a:lstStyle/>
          <a:p>
            <a:r>
              <a:rPr lang="ru-RU" sz="1800" dirty="0">
                <a:latin typeface="+mj-lt"/>
                <a:cs typeface="Arial" panose="020B0604020202020204" pitchFamily="34" charset="0"/>
              </a:rPr>
              <a:t>Доля строительной отрасли, промышленности стройматериалов и ЖКХ ~ </a:t>
            </a:r>
            <a:r>
              <a:rPr lang="ru-RU" sz="1800" b="1" dirty="0">
                <a:latin typeface="+mj-lt"/>
                <a:cs typeface="Arial" panose="020B0604020202020204" pitchFamily="34" charset="0"/>
              </a:rPr>
              <a:t>14,6% ВВП </a:t>
            </a:r>
            <a:r>
              <a:rPr lang="ru-RU" sz="1800" dirty="0">
                <a:latin typeface="+mj-lt"/>
                <a:cs typeface="Arial" panose="020B0604020202020204" pitchFamily="34" charset="0"/>
              </a:rPr>
              <a:t>(строительство 8,4, ЖКХ – 5,1, стройматериалы 1,5, итого 15 трлн. руб.)</a:t>
            </a:r>
          </a:p>
          <a:p>
            <a:r>
              <a:rPr lang="ru-RU" sz="1800" dirty="0"/>
              <a:t>Общее число предприятий строительной отрасли – 279,5, тыс. из них 276,9 тыс. </a:t>
            </a:r>
            <a:r>
              <a:rPr lang="ru-RU" sz="1800" dirty="0">
                <a:solidFill>
                  <a:srgbClr val="FF0000"/>
                </a:solidFill>
              </a:rPr>
              <a:t>(99,1%) - в частной собственности.</a:t>
            </a:r>
            <a:r>
              <a:rPr lang="ru-RU" sz="1800" dirty="0"/>
              <a:t> Из общего числа в СРО в целом состоят около </a:t>
            </a:r>
            <a:r>
              <a:rPr lang="ru-RU" sz="1800" dirty="0">
                <a:solidFill>
                  <a:srgbClr val="FF0000"/>
                </a:solidFill>
              </a:rPr>
              <a:t>130 тыс. предприятий</a:t>
            </a:r>
            <a:r>
              <a:rPr lang="ru-RU" sz="1800" dirty="0"/>
              <a:t>, в том числе: в строительных СРО состоят около 90 тыс. предприятий, в проектных и изыскательских СРО – около 55 тыс. предприятий (часть предприятий одновременно состоят в СРО различных видов).</a:t>
            </a:r>
          </a:p>
          <a:p>
            <a:r>
              <a:rPr lang="ru-RU" sz="1800" dirty="0"/>
              <a:t>Предприятия строительной индустрии и промышленности строительных материалов – </a:t>
            </a:r>
            <a:r>
              <a:rPr lang="ru-RU" sz="1800" dirty="0">
                <a:solidFill>
                  <a:srgbClr val="FF0000"/>
                </a:solidFill>
              </a:rPr>
              <a:t>99% в частной собственности</a:t>
            </a:r>
          </a:p>
          <a:p>
            <a:r>
              <a:rPr lang="ru-RU" sz="1800" dirty="0"/>
              <a:t>Доля государственных инвестиций в основные фонды – </a:t>
            </a:r>
            <a:r>
              <a:rPr lang="ru-RU" sz="1800" dirty="0">
                <a:solidFill>
                  <a:srgbClr val="FF0000"/>
                </a:solidFill>
              </a:rPr>
              <a:t>16,3%</a:t>
            </a:r>
            <a:r>
              <a:rPr lang="ru-RU" sz="1800" dirty="0"/>
              <a:t>, негосударственных – </a:t>
            </a:r>
            <a:r>
              <a:rPr lang="ru-RU" sz="1800" dirty="0">
                <a:solidFill>
                  <a:srgbClr val="FF0000"/>
                </a:solidFill>
              </a:rPr>
              <a:t>83,7%.</a:t>
            </a:r>
          </a:p>
          <a:p>
            <a:r>
              <a:rPr lang="ru-RU" sz="1800" dirty="0"/>
              <a:t>Объем работ по виду деятельности «Строительство» за 2018 год – 8,4 трлн. руб. Доля госкапвложений примерно - </a:t>
            </a:r>
            <a:r>
              <a:rPr lang="ru-RU" sz="1800" dirty="0">
                <a:solidFill>
                  <a:srgbClr val="FF0000"/>
                </a:solidFill>
              </a:rPr>
              <a:t>1,</a:t>
            </a:r>
            <a:r>
              <a:rPr lang="en-US" sz="1800" dirty="0">
                <a:solidFill>
                  <a:srgbClr val="FF0000"/>
                </a:solidFill>
              </a:rPr>
              <a:t>5</a:t>
            </a:r>
            <a:r>
              <a:rPr lang="ru-RU" sz="1800" dirty="0">
                <a:solidFill>
                  <a:srgbClr val="FF0000"/>
                </a:solidFill>
              </a:rPr>
              <a:t> трлн. руб</a:t>
            </a:r>
            <a:r>
              <a:rPr lang="ru-RU" sz="1800" dirty="0"/>
              <a:t>.  </a:t>
            </a:r>
          </a:p>
          <a:p>
            <a:r>
              <a:rPr lang="ru-RU" sz="1800" dirty="0"/>
              <a:t>Распределение инвестиций в жилищное строительство: </a:t>
            </a:r>
            <a:r>
              <a:rPr lang="ru-RU" sz="1800" dirty="0">
                <a:solidFill>
                  <a:srgbClr val="FF0000"/>
                </a:solidFill>
              </a:rPr>
              <a:t>частные – 94,4%, </a:t>
            </a:r>
            <a:r>
              <a:rPr lang="ru-RU" sz="1800" dirty="0"/>
              <a:t>государственные – 2,6%, прочие 3% </a:t>
            </a:r>
            <a:r>
              <a:rPr lang="ru-RU" sz="1800" dirty="0">
                <a:solidFill>
                  <a:srgbClr val="FF0000"/>
                </a:solidFill>
              </a:rPr>
              <a:t>(годовой объем около 4 трлн. руб</a:t>
            </a:r>
            <a:r>
              <a:rPr lang="ru-RU" sz="1800" dirty="0" smtClean="0">
                <a:solidFill>
                  <a:srgbClr val="FF0000"/>
                </a:solidFill>
              </a:rPr>
              <a:t>. (</a:t>
            </a:r>
            <a:r>
              <a:rPr lang="ru-RU" sz="1800" dirty="0">
                <a:solidFill>
                  <a:srgbClr val="FF0000"/>
                </a:solidFill>
              </a:rPr>
              <a:t>включая ИЖС и отделочные работы) из них 2,2 по виду деятельности «Строительство»</a:t>
            </a:r>
          </a:p>
          <a:p>
            <a:r>
              <a:rPr lang="ru-RU" sz="1800" dirty="0"/>
              <a:t>Годовой оборот в ЖКХ – свыше </a:t>
            </a:r>
            <a:r>
              <a:rPr lang="en-US" sz="1800" dirty="0">
                <a:solidFill>
                  <a:srgbClr val="FF0000"/>
                </a:solidFill>
              </a:rPr>
              <a:t>5,1</a:t>
            </a:r>
            <a:r>
              <a:rPr lang="ru-RU" sz="1800" dirty="0">
                <a:solidFill>
                  <a:srgbClr val="FF0000"/>
                </a:solidFill>
              </a:rPr>
              <a:t> трлн. руб</a:t>
            </a:r>
            <a:r>
              <a:rPr lang="ru-RU" sz="1800" dirty="0"/>
              <a:t>. </a:t>
            </a:r>
            <a:endParaRPr lang="en-US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21E-FD57-4065-A2A2-12CE202D0B49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4868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Анализ макроэкономических факторов, влияющих на динамику ключевых показателей строительной отрасли, отрасли строительных материалов и строительной техники	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08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BBDE353-0D55-4244-BB67-6304988A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21E-FD57-4065-A2A2-12CE202D0B49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519B7556-35AC-47B6-8E67-2B4E76C8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72" y="780631"/>
            <a:ext cx="8229600" cy="477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Стратегии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2636B1-7D38-47D1-A4D4-E2C949573705}"/>
              </a:ext>
            </a:extLst>
          </p:cNvPr>
          <p:cNvSpPr txBox="1"/>
          <p:nvPr/>
        </p:nvSpPr>
        <p:spPr>
          <a:xfrm>
            <a:off x="270827" y="1337488"/>
            <a:ext cx="86387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- создание механизмов </a:t>
            </a:r>
            <a:r>
              <a:rPr lang="ru-RU" sz="1600" dirty="0">
                <a:solidFill>
                  <a:srgbClr val="C00000"/>
                </a:solidFill>
              </a:rPr>
              <a:t>развития комфортной городской среды</a:t>
            </a:r>
            <a:r>
              <a:rPr lang="ru-RU" sz="1600" dirty="0">
                <a:solidFill>
                  <a:srgbClr val="000099"/>
                </a:solidFill>
              </a:rPr>
              <a:t>, комплексного развития городов и других населенных пунктов с учетом индекса качества городской среды</a:t>
            </a:r>
          </a:p>
          <a:p>
            <a:r>
              <a:rPr lang="ru-RU" sz="1600" dirty="0">
                <a:solidFill>
                  <a:srgbClr val="000099"/>
                </a:solidFill>
              </a:rPr>
              <a:t>- обеспечение </a:t>
            </a:r>
            <a:r>
              <a:rPr lang="ru-RU" sz="1600" dirty="0">
                <a:solidFill>
                  <a:srgbClr val="C00000"/>
                </a:solidFill>
              </a:rPr>
              <a:t>эффективного использования земель </a:t>
            </a:r>
            <a:r>
              <a:rPr lang="ru-RU" sz="1600" dirty="0">
                <a:solidFill>
                  <a:srgbClr val="000099"/>
                </a:solidFill>
              </a:rPr>
              <a:t>в целях массового жилищного строительства, в том числе малоэтажного, при условии сохранения и развития зеленого фонда и территорий, на которых располагаются природные объекты, имеющие экологическое, историко-культурное, рекреационное, оздоровительное и иное ценное значение</a:t>
            </a:r>
          </a:p>
          <a:p>
            <a:r>
              <a:rPr lang="ru-RU" sz="1600" dirty="0">
                <a:solidFill>
                  <a:srgbClr val="000099"/>
                </a:solidFill>
              </a:rPr>
              <a:t>- </a:t>
            </a:r>
            <a:r>
              <a:rPr lang="ru-RU" sz="1600" dirty="0">
                <a:solidFill>
                  <a:srgbClr val="C00000"/>
                </a:solidFill>
              </a:rPr>
              <a:t>модернизация строительной отрасли</a:t>
            </a:r>
            <a:r>
              <a:rPr lang="ru-RU" sz="1600" dirty="0">
                <a:solidFill>
                  <a:srgbClr val="000099"/>
                </a:solidFill>
              </a:rPr>
              <a:t> и повышение качества индустриального жилищного строительства, в том числе посредством установления ограничений на использование устаревших технологий и стимулирования внедрения передовых технологий в проектировании и строительстве, совершенствование механизмов </a:t>
            </a:r>
            <a:r>
              <a:rPr lang="ru-RU" sz="1600" dirty="0">
                <a:solidFill>
                  <a:srgbClr val="C00000"/>
                </a:solidFill>
              </a:rPr>
              <a:t>государственной поддержки строительства и эксплуатации стандартного жилья </a:t>
            </a:r>
            <a:r>
              <a:rPr lang="ru-RU" sz="1600" dirty="0">
                <a:solidFill>
                  <a:srgbClr val="000099"/>
                </a:solidFill>
              </a:rPr>
              <a:t>для отдельных категорий граждан</a:t>
            </a:r>
          </a:p>
          <a:p>
            <a:r>
              <a:rPr lang="ru-RU" sz="1600" dirty="0">
                <a:solidFill>
                  <a:srgbClr val="000099"/>
                </a:solidFill>
              </a:rPr>
              <a:t>- снижение административной нагрузки на застройщиков, совершенствование </a:t>
            </a:r>
            <a:r>
              <a:rPr lang="ru-RU" sz="1600" dirty="0">
                <a:solidFill>
                  <a:srgbClr val="C00000"/>
                </a:solidFill>
              </a:rPr>
              <a:t>нормативно-правовой базы </a:t>
            </a:r>
            <a:r>
              <a:rPr lang="ru-RU" sz="1600" dirty="0">
                <a:solidFill>
                  <a:srgbClr val="000099"/>
                </a:solidFill>
              </a:rPr>
              <a:t>и порядка </a:t>
            </a:r>
            <a:r>
              <a:rPr lang="ru-RU" sz="1600" dirty="0">
                <a:solidFill>
                  <a:srgbClr val="C00000"/>
                </a:solidFill>
              </a:rPr>
              <a:t>регулирования </a:t>
            </a:r>
            <a:r>
              <a:rPr lang="ru-RU" sz="1600" dirty="0">
                <a:solidFill>
                  <a:srgbClr val="000099"/>
                </a:solidFill>
              </a:rPr>
              <a:t>деятельности в сфере жилищного строительства</a:t>
            </a:r>
          </a:p>
          <a:p>
            <a:r>
              <a:rPr lang="ru-RU" sz="1600" dirty="0">
                <a:solidFill>
                  <a:srgbClr val="000099"/>
                </a:solidFill>
              </a:rPr>
              <a:t>-  совершенствование контрактной системы и государственного-частного партнерства в </a:t>
            </a:r>
            <a:r>
              <a:rPr lang="ru-RU" sz="1600" dirty="0">
                <a:solidFill>
                  <a:srgbClr val="C00000"/>
                </a:solidFill>
              </a:rPr>
              <a:t>гражданском, промышленном и транспортном </a:t>
            </a:r>
            <a:r>
              <a:rPr lang="ru-RU" sz="1600" dirty="0">
                <a:solidFill>
                  <a:srgbClr val="000099"/>
                </a:solidFill>
              </a:rPr>
              <a:t>строительстве</a:t>
            </a:r>
          </a:p>
          <a:p>
            <a:r>
              <a:rPr lang="ru-RU" sz="1600" dirty="0">
                <a:solidFill>
                  <a:srgbClr val="000099"/>
                </a:solidFill>
              </a:rPr>
              <a:t>- развитие рынков </a:t>
            </a:r>
            <a:r>
              <a:rPr lang="ru-RU" sz="1600" dirty="0">
                <a:solidFill>
                  <a:srgbClr val="C00000"/>
                </a:solidFill>
              </a:rPr>
              <a:t>строительных материалов и строительной техники</a:t>
            </a:r>
            <a:r>
              <a:rPr lang="ru-RU" sz="1600" dirty="0">
                <a:solidFill>
                  <a:srgbClr val="000099"/>
                </a:solidFill>
              </a:rPr>
              <a:t>, включая поддержку ресурсосберегающих технологий и использования промышленных отходов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AE81EAB-A924-4107-8009-55DFB3A1D90D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Приоритеты, цели и задачи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424558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BBDE353-0D55-4244-BB67-6304988A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21E-FD57-4065-A2A2-12CE202D0B49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519B7556-35AC-47B6-8E67-2B4E76C8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09" y="786311"/>
            <a:ext cx="8229600" cy="477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Стратегии (продолжение)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2636B1-7D38-47D1-A4D4-E2C949573705}"/>
              </a:ext>
            </a:extLst>
          </p:cNvPr>
          <p:cNvSpPr txBox="1"/>
          <p:nvPr/>
        </p:nvSpPr>
        <p:spPr>
          <a:xfrm>
            <a:off x="286919" y="1556792"/>
            <a:ext cx="86387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- развитие </a:t>
            </a:r>
            <a:r>
              <a:rPr lang="ru-RU" sz="1600" dirty="0">
                <a:solidFill>
                  <a:srgbClr val="C00000"/>
                </a:solidFill>
              </a:rPr>
              <a:t>экспорта строительных услуг</a:t>
            </a:r>
            <a:endParaRPr lang="ru-RU" sz="1600" dirty="0">
              <a:solidFill>
                <a:srgbClr val="000099"/>
              </a:solidFill>
            </a:endParaRPr>
          </a:p>
          <a:p>
            <a:r>
              <a:rPr lang="ru-RU" sz="1600" dirty="0">
                <a:solidFill>
                  <a:srgbClr val="000099"/>
                </a:solidFill>
              </a:rPr>
              <a:t>- создание экономически эффективных </a:t>
            </a:r>
            <a:r>
              <a:rPr lang="ru-RU" sz="1600" dirty="0">
                <a:solidFill>
                  <a:srgbClr val="C00000"/>
                </a:solidFill>
              </a:rPr>
              <a:t>механизмов переселения граждан </a:t>
            </a:r>
            <a:r>
              <a:rPr lang="ru-RU" sz="1600" dirty="0">
                <a:solidFill>
                  <a:srgbClr val="000099"/>
                </a:solidFill>
              </a:rPr>
              <a:t>из непригодного для проживания жилищного фонда, обеспечивающих соблюдение их жилищных прав, установленных законодательством Российской Федерации</a:t>
            </a:r>
          </a:p>
          <a:p>
            <a:r>
              <a:rPr lang="en-US" sz="1600" dirty="0">
                <a:solidFill>
                  <a:srgbClr val="000099"/>
                </a:solidFill>
              </a:rPr>
              <a:t> - </a:t>
            </a:r>
            <a:r>
              <a:rPr lang="ru-RU" sz="1600" dirty="0">
                <a:solidFill>
                  <a:srgbClr val="000099"/>
                </a:solidFill>
              </a:rPr>
              <a:t>совершенствования системы государственного управления</a:t>
            </a:r>
            <a:r>
              <a:rPr lang="en-US" sz="1600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и регулирования строительства, включая совершенствование  </a:t>
            </a:r>
            <a:r>
              <a:rPr lang="ru-RU" sz="1600" dirty="0">
                <a:solidFill>
                  <a:srgbClr val="C00000"/>
                </a:solidFill>
              </a:rPr>
              <a:t>ценообразования,</a:t>
            </a:r>
            <a:r>
              <a:rPr lang="ru-RU" sz="1600" dirty="0">
                <a:solidFill>
                  <a:srgbClr val="000099"/>
                </a:solidFill>
              </a:rPr>
              <a:t> системы требований к объектам капитального строительства, </a:t>
            </a:r>
            <a:r>
              <a:rPr lang="ru-RU" sz="1600" dirty="0">
                <a:solidFill>
                  <a:srgbClr val="C00000"/>
                </a:solidFill>
              </a:rPr>
              <a:t>цифровизацию</a:t>
            </a:r>
            <a:r>
              <a:rPr lang="ru-RU" sz="1600" dirty="0">
                <a:solidFill>
                  <a:srgbClr val="000099"/>
                </a:solidFill>
              </a:rPr>
              <a:t> системы управления, совершенствование системы надзора («</a:t>
            </a:r>
            <a:r>
              <a:rPr lang="ru-RU" sz="1600" dirty="0">
                <a:solidFill>
                  <a:srgbClr val="C00000"/>
                </a:solidFill>
              </a:rPr>
              <a:t>гильотина регулирования</a:t>
            </a:r>
            <a:r>
              <a:rPr lang="ru-RU" sz="1600" dirty="0">
                <a:solidFill>
                  <a:srgbClr val="000099"/>
                </a:solidFill>
              </a:rPr>
              <a:t>»)</a:t>
            </a:r>
          </a:p>
          <a:p>
            <a:r>
              <a:rPr lang="ru-RU" sz="1600" dirty="0">
                <a:solidFill>
                  <a:srgbClr val="000099"/>
                </a:solidFill>
              </a:rPr>
              <a:t>- пересмотр модели и состава работ строительной </a:t>
            </a:r>
            <a:r>
              <a:rPr lang="ru-RU" sz="1600" dirty="0">
                <a:solidFill>
                  <a:srgbClr val="C00000"/>
                </a:solidFill>
              </a:rPr>
              <a:t>экспертизы</a:t>
            </a:r>
            <a:r>
              <a:rPr lang="ru-RU" sz="1600" dirty="0">
                <a:solidFill>
                  <a:srgbClr val="000099"/>
                </a:solidFill>
              </a:rPr>
              <a:t> на основе технологий информационного моделирования</a:t>
            </a:r>
          </a:p>
          <a:p>
            <a:r>
              <a:rPr lang="ru-RU" sz="1600" dirty="0">
                <a:solidFill>
                  <a:srgbClr val="000099"/>
                </a:solidFill>
              </a:rPr>
              <a:t>- дальнейшее развитие </a:t>
            </a:r>
            <a:r>
              <a:rPr lang="ru-RU" sz="1600" dirty="0">
                <a:solidFill>
                  <a:srgbClr val="C00000"/>
                </a:solidFill>
              </a:rPr>
              <a:t>рынка строительных услуг </a:t>
            </a:r>
            <a:r>
              <a:rPr lang="ru-RU" sz="1600" dirty="0">
                <a:solidFill>
                  <a:srgbClr val="000099"/>
                </a:solidFill>
              </a:rPr>
              <a:t>путем совершенствования системы государственных закупок, информационного обеспечения, допуска и подготовки кадров</a:t>
            </a:r>
          </a:p>
          <a:p>
            <a:r>
              <a:rPr lang="ru-RU" sz="1600" dirty="0">
                <a:solidFill>
                  <a:srgbClr val="000099"/>
                </a:solidFill>
              </a:rPr>
              <a:t>- формирование межведомственных требований к развитию отраслевой и академической</a:t>
            </a:r>
            <a:r>
              <a:rPr lang="ru-RU" sz="1600" dirty="0">
                <a:solidFill>
                  <a:srgbClr val="C00000"/>
                </a:solidFill>
              </a:rPr>
              <a:t> науки</a:t>
            </a:r>
            <a:r>
              <a:rPr lang="ru-RU" sz="1600" dirty="0">
                <a:solidFill>
                  <a:srgbClr val="000099"/>
                </a:solidFill>
              </a:rPr>
              <a:t>, привлечение ее к решению проблем строительной отрасли</a:t>
            </a:r>
          </a:p>
          <a:p>
            <a:r>
              <a:rPr lang="ru-RU" sz="1600" dirty="0">
                <a:solidFill>
                  <a:srgbClr val="000099"/>
                </a:solidFill>
              </a:rPr>
              <a:t>- разработка комплекса мер по внедрению системы </a:t>
            </a:r>
            <a:r>
              <a:rPr lang="ru-RU" sz="1600" dirty="0">
                <a:solidFill>
                  <a:srgbClr val="C00000"/>
                </a:solidFill>
              </a:rPr>
              <a:t>типизации проектных решений </a:t>
            </a:r>
            <a:r>
              <a:rPr lang="ru-RU" sz="1600" dirty="0">
                <a:solidFill>
                  <a:srgbClr val="000099"/>
                </a:solidFill>
              </a:rPr>
              <a:t>на новой информационно-технологической базе проектирования</a:t>
            </a:r>
          </a:p>
          <a:p>
            <a:r>
              <a:rPr lang="ru-RU" sz="1600" dirty="0">
                <a:solidFill>
                  <a:srgbClr val="000099"/>
                </a:solidFill>
              </a:rPr>
              <a:t>-  подготовка предложений по корректировке нормативной базы градостроительного и архитектурно-строительного проектирования для реализации стандарта «</a:t>
            </a:r>
            <a:r>
              <a:rPr lang="ru-RU" sz="1600" dirty="0">
                <a:solidFill>
                  <a:srgbClr val="C00000"/>
                </a:solidFill>
              </a:rPr>
              <a:t>Умный город</a:t>
            </a:r>
            <a:r>
              <a:rPr lang="ru-RU" sz="1600" dirty="0">
                <a:solidFill>
                  <a:srgbClr val="000099"/>
                </a:solidFill>
              </a:rPr>
              <a:t>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AE81EAB-A924-4107-8009-55DFB3A1D90D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Приоритеты, цели и задачи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49552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BBDE353-0D55-4244-BB67-6304988A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21E-FD57-4065-A2A2-12CE202D0B49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519B7556-35AC-47B6-8E67-2B4E76C8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72" y="780631"/>
            <a:ext cx="8229600" cy="477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Этапы реализации Стратегии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03036E-D146-4785-8B2E-E76EDF2D716C}"/>
              </a:ext>
            </a:extLst>
          </p:cNvPr>
          <p:cNvSpPr txBox="1"/>
          <p:nvPr/>
        </p:nvSpPr>
        <p:spPr>
          <a:xfrm>
            <a:off x="539552" y="1258469"/>
            <a:ext cx="83254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Первый этап реализации Стратегии.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В ходе первого этапа реализации основных мероприятий, предусмотренных Стратегией (2020 - 2024 годы), осуществляются реализация национального проекта «ЖИЛЬЕ И ГОРОДСКАЯ СРЕДА», а также включенных в него федеральных проектов. Кроме того осуществляются мероприятия по обновлению нормативно-правовой базы, снижению административных барьеров для массового жилищного строительства и внедрения инноваций, эффективному использованию земель. На данном этапе предполагается создание механизмов достижения целевых индикаторов развития строительной отрасли.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Второй этап реализации Стратегии. </a:t>
            </a:r>
          </a:p>
          <a:p>
            <a:r>
              <a:rPr lang="ru-RU" sz="1600" dirty="0">
                <a:solidFill>
                  <a:srgbClr val="000099"/>
                </a:solidFill>
              </a:rPr>
              <a:t>В ходе второго этапа реализации основных мероприятий, предусмотренных Стратегией (2025 - 2030 годы), предполагается стабильное развитие рынков недвижимости и ипотечного кредитования, достижение баланса между спросом и предложением на рынке жилья, в том числе за счет новых форм инвестирования жилищного строительства, развитие научно-технического и промышленного потенциала отрасли. Формирование инновационного центра строительной отрасли (строительное «Сколково»). В этот период должен быть обеспечен значительный рост объемов строительно-монтажных работ, в первую очередь, жилищного, транспортного, коммунального и социального строительства. Достижение установленных значений целевых показателей развития строительной отрасли в Российской Федерации на 2030 год.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AE81EAB-A924-4107-8009-55DFB3A1D90D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Приоритеты, цели и задачи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764146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6381750"/>
            <a:ext cx="213360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99CC1A4-38A4-4CCC-B01C-D0E95BA06A9C}" type="slidenum">
              <a:rPr lang="ru-RU" altLang="ru-RU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23</a:t>
            </a:fld>
            <a:endParaRPr lang="ru-RU" altLang="ru-RU" sz="1400" dirty="0"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5085184"/>
            <a:ext cx="8896350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результаты:</a:t>
            </a:r>
          </a:p>
          <a:p>
            <a:pPr eaLnBrk="0" hangingPunct="0">
              <a:buFontTx/>
              <a:buChar char="-"/>
              <a:defRPr/>
            </a:pP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Ввод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жилья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2024 г. до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млн. кв. м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 в год </a:t>
            </a:r>
          </a:p>
          <a:p>
            <a:pPr eaLnBrk="0" hangingPunct="0">
              <a:buFontTx/>
              <a:buChar char="-"/>
              <a:defRPr/>
            </a:pP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Жилой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к 2030 году – до 4,5-4,7 млрд. кв.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ОП </a:t>
            </a:r>
            <a:endParaRPr lang="ru-RU" sz="1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-"/>
              <a:defRPr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Совершенствование механизмов переселения граждан из аварийного фонда</a:t>
            </a:r>
          </a:p>
          <a:p>
            <a:pPr eaLnBrk="0" hangingPunct="0">
              <a:buFontTx/>
              <a:buChar char="-"/>
              <a:defRPr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Увеличение количества предоставленных ипотечных кредитов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980728"/>
            <a:ext cx="4464496" cy="40324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Вызовы</a:t>
            </a: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Снижение объемов жилищного строительства в связи с падением платежеспособного спроса на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жилье, с несоответствием предложений на рынке жилья потребностям населения</a:t>
            </a:r>
            <a:endParaRPr lang="ru-RU" sz="1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Дискомфортное высотное жилищное строительство, с затрудненным размещением автостоянок, проблемы малоэтажной застройки, ЖК и ЖСК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Удорожание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жилищного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строительства, выдавливание с рынка малых и средних застройщиков при использовании эскроу-счетов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Высокие процентные ставки по кредитам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980728"/>
            <a:ext cx="4392488" cy="40324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</a:t>
            </a: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0" hangingPunct="0">
              <a:buFontTx/>
              <a:buChar char="-"/>
              <a:defRPr/>
            </a:pP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Защита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 участников долевого строительства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жилья (как дольщиков, так застройщиков и подрядчиков)</a:t>
            </a:r>
          </a:p>
          <a:p>
            <a:pPr eaLnBrk="0" hangingPunct="0">
              <a:defRPr/>
            </a:pP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Демонополизация рынка застройщиков жилищного строительства, в том числе при использовании эскроу-счетов</a:t>
            </a:r>
          </a:p>
          <a:p>
            <a:pPr eaLnBrk="0" hangingPunct="0">
              <a:buFontTx/>
              <a:buChar char="-"/>
              <a:defRPr/>
            </a:pP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азвитие строительства ЖК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ЖСК</a:t>
            </a:r>
          </a:p>
          <a:p>
            <a:pPr eaLnBrk="0" hangingPunct="0">
              <a:defRPr/>
            </a:pP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этажности, развитие комплексной малоэтажной застройки</a:t>
            </a:r>
          </a:p>
          <a:p>
            <a:pPr eaLnBrk="0" hangingPunct="0">
              <a:defRPr/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Субсидии на строительство и приобретение жилья (в том числе ГЖС)</a:t>
            </a:r>
          </a:p>
          <a:p>
            <a:pPr eaLnBrk="0" hangingPunct="0">
              <a:defRPr/>
            </a:pP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поддержка отдельных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категорий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при ипотеке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6381328"/>
            <a:ext cx="8016875" cy="4766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Локомотивом развития экономики страны сохранится</a:t>
            </a:r>
            <a:b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жилищное строительство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DCDC972-87D3-42FE-A436-1BE32FE8B622}"/>
              </a:ext>
            </a:extLst>
          </p:cNvPr>
          <p:cNvSpPr txBox="1">
            <a:spLocks/>
          </p:cNvSpPr>
          <p:nvPr/>
        </p:nvSpPr>
        <p:spPr bwMode="auto">
          <a:xfrm>
            <a:off x="73026" y="507146"/>
            <a:ext cx="893921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среда и жилищное строительство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557712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876" y="5517232"/>
            <a:ext cx="86929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Поддержка </a:t>
            </a:r>
            <a:r>
              <a:rPr lang="ru-RU" sz="1600" b="1" dirty="0">
                <a:solidFill>
                  <a:srgbClr val="C00000"/>
                </a:solidFill>
              </a:rPr>
              <a:t>граждан должна, в основном, осуществляться за счет 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адресных субсидий на строительство и приобретение жилья и социальной поддержки ипотеки для отдельных категорий граждан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Переход на строительство малоэтажных домов с </a:t>
            </a:r>
            <a:r>
              <a:rPr lang="ru-RU" sz="1600" b="1" dirty="0" smtClean="0">
                <a:solidFill>
                  <a:srgbClr val="C00000"/>
                </a:solidFill>
              </a:rPr>
              <a:t>квартирами большей площади.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-38330" y="908720"/>
            <a:ext cx="910907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tabLst>
                <a:tab pos="444500" algn="l"/>
                <a:tab pos="812800" algn="l"/>
              </a:tabLst>
              <a:defRPr/>
            </a:pPr>
            <a:r>
              <a:rPr lang="ru-RU" sz="2000" b="1" dirty="0">
                <a:solidFill>
                  <a:srgbClr val="0070C0"/>
                </a:solidFill>
                <a:latin typeface="Arial" charset="0"/>
              </a:rPr>
              <a:t>Комплексные меры по стимулированию спроса и предложения на рынке жилья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44493"/>
              </p:ext>
            </p:extLst>
          </p:nvPr>
        </p:nvGraphicFramePr>
        <p:xfrm>
          <a:off x="211245" y="1507808"/>
          <a:ext cx="8590928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5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5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Стимулирование предложения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Стимулирование спроса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 Совершенствование системы долевого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строительства, демонополизация рынка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1. Развитие</a:t>
                      </a:r>
                      <a:r>
                        <a:rPr lang="ru-RU" baseline="0" dirty="0"/>
                        <a:t> доступности ипотечного жилищного кредитования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dirty="0"/>
                        <a:t>2. Развитие кредитования на строительство жилья:</a:t>
                      </a:r>
                    </a:p>
                    <a:p>
                      <a:r>
                        <a:rPr lang="ru-RU" dirty="0"/>
                        <a:t>- застройщикам (в том числе под залог земельных участков);</a:t>
                      </a:r>
                    </a:p>
                    <a:p>
                      <a:r>
                        <a:rPr lang="ru-RU" dirty="0"/>
                        <a:t>- жилищно-строительными кооперативам</a:t>
                      </a:r>
                      <a:r>
                        <a:rPr lang="ru-RU" baseline="0" dirty="0"/>
                        <a:t> (в том числе под залог земельных участков)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2. Субсидии</a:t>
                      </a:r>
                      <a:r>
                        <a:rPr lang="ru-RU" baseline="0" dirty="0"/>
                        <a:t> на строительство и приобретение жилья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/>
                        <a:t>3. Выделение (продажа по льготным схемам) земельных участков, в первую очередь в районах перспективного развития, для:</a:t>
                      </a:r>
                    </a:p>
                    <a:p>
                      <a:r>
                        <a:rPr lang="ru-RU" dirty="0"/>
                        <a:t>- индивидуального жилищного строительства отдельными категориями граждан;</a:t>
                      </a:r>
                    </a:p>
                    <a:p>
                      <a:r>
                        <a:rPr lang="ru-RU" dirty="0"/>
                        <a:t>- жилищно-строительных кооперативов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3. Упрощение порядка</a:t>
                      </a:r>
                      <a:r>
                        <a:rPr lang="ru-RU" baseline="0" dirty="0"/>
                        <a:t> и условий подключения к инженерным коммуникациям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B1A40D3-07B0-46B0-BD6D-74F363369917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DCDC972-87D3-42FE-A436-1BE32FE8B622}"/>
              </a:ext>
            </a:extLst>
          </p:cNvPr>
          <p:cNvSpPr txBox="1">
            <a:spLocks/>
          </p:cNvSpPr>
          <p:nvPr/>
        </p:nvSpPr>
        <p:spPr bwMode="auto">
          <a:xfrm>
            <a:off x="73026" y="507146"/>
            <a:ext cx="893921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среда и жилищное строительство</a:t>
            </a: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6894550" y="6352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ADC6058-391C-4C35-A3B2-D23E73961D66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11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pPr>
              <a:defRPr/>
            </a:pPr>
            <a:fld id="{683A721E-FD57-4065-A2A2-12CE202D0B49}" type="slidenum">
              <a:rPr lang="ru-RU" smtClean="0">
                <a:solidFill>
                  <a:srgbClr val="002060"/>
                </a:solidFill>
              </a:rPr>
              <a:pPr>
                <a:defRPr/>
              </a:pPr>
              <a:t>25</a:t>
            </a:fld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797AD2C3-E423-4E78-8185-2D13D9A72AF4}"/>
              </a:ext>
            </a:extLst>
          </p:cNvPr>
          <p:cNvSpPr txBox="1">
            <a:spLocks/>
          </p:cNvSpPr>
          <p:nvPr/>
        </p:nvSpPr>
        <p:spPr bwMode="auto">
          <a:xfrm>
            <a:off x="269892" y="826358"/>
            <a:ext cx="8856663" cy="56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ипотеки и поддержка застройщиков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153175"/>
              </p:ext>
            </p:extLst>
          </p:nvPr>
        </p:nvGraphicFramePr>
        <p:xfrm>
          <a:off x="395536" y="1377015"/>
          <a:ext cx="8424936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0515">
                <a:tc>
                  <a:txBody>
                    <a:bodyPr/>
                    <a:lstStyle/>
                    <a:p>
                      <a:r>
                        <a:rPr lang="ru-RU" dirty="0"/>
                        <a:t>Планируемые</a:t>
                      </a:r>
                      <a:r>
                        <a:rPr lang="ru-RU" baseline="0" dirty="0"/>
                        <a:t>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Категории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Сроки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Снижение</a:t>
                      </a:r>
                      <a:r>
                        <a:rPr lang="ru-RU" baseline="0" dirty="0"/>
                        <a:t> ставки по ипотеке ниже 8% годовых (п.5а)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все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 2024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Льготная ипотека для семей (субсидирование</a:t>
                      </a:r>
                      <a:r>
                        <a:rPr lang="ru-RU" baseline="0" dirty="0"/>
                        <a:t> ставки  свыше 6% годовых на весь срок ипотеки</a:t>
                      </a:r>
                      <a:r>
                        <a:rPr lang="ru-RU" dirty="0"/>
                        <a:t>) (п.2а)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более 2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 2019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Создание финансовых инструментов для поддержки индивидуального жилищного строительства (п.5б)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ИЖС - застройщики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 2020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Частичное</a:t>
                      </a:r>
                      <a:r>
                        <a:rPr lang="ru-RU" baseline="0" dirty="0"/>
                        <a:t> погашение ипотеки за счет бюджетных средств (на сумму 450 тыс. руб.) (п.2а)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рождение 3-го ребенка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 2019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Освобождение</a:t>
                      </a:r>
                      <a:r>
                        <a:rPr lang="ru-RU" baseline="0" dirty="0"/>
                        <a:t> многодетных семей от налога на имущество (5-7 кв. м на члена семьи) (п.2а)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более 3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 2019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Освобождение застройщиков от уплаты налога</a:t>
                      </a:r>
                      <a:r>
                        <a:rPr lang="ru-RU" baseline="0" dirty="0"/>
                        <a:t> на добавленную стоимость при передаче объектов социальной инфраструктуры муниципальным образованиям (п.2а)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объекты </a:t>
                      </a:r>
                      <a:r>
                        <a:rPr lang="ru-RU" dirty="0" err="1"/>
                        <a:t>муниципаль-ного</a:t>
                      </a:r>
                      <a:r>
                        <a:rPr lang="ru-RU" dirty="0"/>
                        <a:t> заказа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 2020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Предоставление гражданам, попавших в трудную жизненную ситуацию «ипотечных каникул» (п.5в)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участники</a:t>
                      </a:r>
                      <a:r>
                        <a:rPr lang="ru-RU" baseline="0" dirty="0"/>
                        <a:t> ипотеки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 2020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BF90BCE6-473B-4CCB-B35F-2C59F1011B95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DCDC972-87D3-42FE-A436-1BE32FE8B622}"/>
              </a:ext>
            </a:extLst>
          </p:cNvPr>
          <p:cNvSpPr txBox="1">
            <a:spLocks/>
          </p:cNvSpPr>
          <p:nvPr/>
        </p:nvSpPr>
        <p:spPr bwMode="auto">
          <a:xfrm>
            <a:off x="73026" y="507146"/>
            <a:ext cx="893921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среда и жилищное строительство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2412849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EAF090F0-AA23-4CAC-91C0-210345C848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577540"/>
              </p:ext>
            </p:extLst>
          </p:nvPr>
        </p:nvGraphicFramePr>
        <p:xfrm>
          <a:off x="0" y="2529427"/>
          <a:ext cx="7648576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A321315-6044-4859-A00E-DD433609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21E-FD57-4065-A2A2-12CE202D0B49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0F5D6B-2BA6-48E3-BAB2-3B403E03A19D}"/>
              </a:ext>
            </a:extLst>
          </p:cNvPr>
          <p:cNvSpPr txBox="1"/>
          <p:nvPr/>
        </p:nvSpPr>
        <p:spPr>
          <a:xfrm>
            <a:off x="7562153" y="4509120"/>
            <a:ext cx="160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 федеральному проекту «Жилье»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C55797-F396-4D1B-A598-4984730AFFD1}"/>
              </a:ext>
            </a:extLst>
          </p:cNvPr>
          <p:cNvSpPr txBox="1"/>
          <p:nvPr/>
        </p:nvSpPr>
        <p:spPr>
          <a:xfrm>
            <a:off x="108205" y="1115452"/>
            <a:ext cx="8932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Распространение опыта выделения земель в размере 1 га в Дальневосточном федеральном округе на Сибирский федеральный округ, развитие рынка земли, а также использование ипотечного кредитования для индивидуального жилищного строительства могут увеличить объемы ввода индивидуальных жилых домов до уровня 50% от объемов ввода жилья.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406DE516-830B-4321-9FF1-2F0A09CDDE17}"/>
              </a:ext>
            </a:extLst>
          </p:cNvPr>
          <p:cNvCxnSpPr>
            <a:cxnSpLocks/>
          </p:cNvCxnSpPr>
          <p:nvPr/>
        </p:nvCxnSpPr>
        <p:spPr>
          <a:xfrm flipH="1">
            <a:off x="7345957" y="3978775"/>
            <a:ext cx="767276" cy="18511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19179A11-6049-4DBE-94CF-BC33E8EE6204}"/>
              </a:ext>
            </a:extLst>
          </p:cNvPr>
          <p:cNvCxnSpPr>
            <a:cxnSpLocks/>
          </p:cNvCxnSpPr>
          <p:nvPr/>
        </p:nvCxnSpPr>
        <p:spPr>
          <a:xfrm flipH="1" flipV="1">
            <a:off x="7207730" y="4609310"/>
            <a:ext cx="383704" cy="4012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F7A554-5426-4667-B430-39C685CDC8C6}"/>
              </a:ext>
            </a:extLst>
          </p:cNvPr>
          <p:cNvSpPr txBox="1"/>
          <p:nvPr/>
        </p:nvSpPr>
        <p:spPr>
          <a:xfrm>
            <a:off x="7404675" y="3275680"/>
            <a:ext cx="1847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Поддержка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индивидуального 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строительства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D6406E-1D2D-4E2A-9326-A9E42EE2545A}"/>
              </a:ext>
            </a:extLst>
          </p:cNvPr>
          <p:cNvSpPr txBox="1"/>
          <p:nvPr/>
        </p:nvSpPr>
        <p:spPr>
          <a:xfrm>
            <a:off x="2927488" y="3933056"/>
            <a:ext cx="3714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FF0000"/>
                </a:solidFill>
                <a:latin typeface="+mn-lt"/>
              </a:rPr>
              <a:t>75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CD5E13F-7C68-44E3-AD61-C7E8B606FB4F}"/>
              </a:ext>
            </a:extLst>
          </p:cNvPr>
          <p:cNvSpPr txBox="1"/>
          <p:nvPr/>
        </p:nvSpPr>
        <p:spPr>
          <a:xfrm>
            <a:off x="3319220" y="3850276"/>
            <a:ext cx="3714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FF0000"/>
                </a:solidFill>
                <a:latin typeface="+mn-lt"/>
              </a:rPr>
              <a:t>80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409E34C-30D3-4499-AC99-525BB2332A3B}"/>
              </a:ext>
            </a:extLst>
          </p:cNvPr>
          <p:cNvSpPr txBox="1"/>
          <p:nvPr/>
        </p:nvSpPr>
        <p:spPr>
          <a:xfrm>
            <a:off x="3647174" y="3641378"/>
            <a:ext cx="3714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FF0000"/>
                </a:solidFill>
                <a:latin typeface="+mn-lt"/>
              </a:rPr>
              <a:t>90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97EC3F3-5E4B-431A-8086-041D56880794}"/>
              </a:ext>
            </a:extLst>
          </p:cNvPr>
          <p:cNvSpPr txBox="1"/>
          <p:nvPr/>
        </p:nvSpPr>
        <p:spPr>
          <a:xfrm>
            <a:off x="4035823" y="3466236"/>
            <a:ext cx="3714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FF0000"/>
                </a:solidFill>
                <a:latin typeface="+mn-lt"/>
              </a:rPr>
              <a:t>100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26379" y="3629651"/>
            <a:ext cx="130924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78021" y="3737963"/>
            <a:ext cx="149976" cy="27638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49177" y="3557674"/>
            <a:ext cx="161403" cy="39824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76386" y="3420517"/>
            <a:ext cx="130924" cy="4571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192956" y="476672"/>
            <a:ext cx="8939212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среда и жилищное строительство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индивидуального жилищного строительства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36C230C8-A746-4119-8AA2-A03E8FA7D18E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59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385" y="2453637"/>
            <a:ext cx="796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Жилищное строительство, млн. кв. 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178" y="5949279"/>
            <a:ext cx="8672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Поддержка индивидуального </a:t>
            </a:r>
            <a:r>
              <a:rPr lang="ru-RU" sz="1600" dirty="0">
                <a:solidFill>
                  <a:srgbClr val="C00000"/>
                </a:solidFill>
              </a:rPr>
              <a:t>жилищного строительства позволит увеличить спрос </a:t>
            </a:r>
            <a:r>
              <a:rPr lang="ru-RU" sz="1600" dirty="0" smtClean="0">
                <a:solidFill>
                  <a:srgbClr val="C00000"/>
                </a:solidFill>
              </a:rPr>
              <a:t>на жилье в </a:t>
            </a:r>
            <a:r>
              <a:rPr lang="ru-RU" sz="1600" dirty="0">
                <a:solidFill>
                  <a:srgbClr val="C00000"/>
                </a:solidFill>
              </a:rPr>
              <a:t>ценовом диапазоне 1-2 млн. руб., </a:t>
            </a:r>
            <a:r>
              <a:rPr lang="ru-RU" sz="1600" dirty="0" smtClean="0">
                <a:solidFill>
                  <a:srgbClr val="C00000"/>
                </a:solidFill>
              </a:rPr>
              <a:t>который становится массово доступным </a:t>
            </a:r>
            <a:r>
              <a:rPr lang="ru-RU" sz="1600" dirty="0">
                <a:solidFill>
                  <a:srgbClr val="C00000"/>
                </a:solidFill>
              </a:rPr>
              <a:t>при </a:t>
            </a:r>
            <a:r>
              <a:rPr lang="ru-RU" sz="1600" dirty="0" smtClean="0">
                <a:solidFill>
                  <a:srgbClr val="C00000"/>
                </a:solidFill>
              </a:rPr>
              <a:t>кредитной </a:t>
            </a:r>
            <a:r>
              <a:rPr lang="ru-RU" sz="1600" dirty="0">
                <a:solidFill>
                  <a:srgbClr val="C00000"/>
                </a:solidFill>
              </a:rPr>
              <a:t>поддержке и </a:t>
            </a:r>
            <a:r>
              <a:rPr lang="ru-RU" sz="1600" dirty="0" smtClean="0">
                <a:solidFill>
                  <a:srgbClr val="C00000"/>
                </a:solidFill>
              </a:rPr>
              <a:t>подготовке соответствующей дорожной инфраструктуры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14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6381750"/>
            <a:ext cx="213360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E4E292F-B998-4893-9273-E08B61268EE1}" type="slidenum">
              <a:rPr lang="ru-RU" altLang="ru-RU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27</a:t>
            </a:fld>
            <a:endParaRPr lang="ru-RU" altLang="ru-RU" sz="1600" dirty="0">
              <a:latin typeface="Arial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6962" y="511808"/>
            <a:ext cx="9067800" cy="6714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территории застройки городов и иных поселений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55761271"/>
              </p:ext>
            </p:extLst>
          </p:nvPr>
        </p:nvGraphicFramePr>
        <p:xfrm>
          <a:off x="251520" y="1196752"/>
          <a:ext cx="58326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81994" y="1484783"/>
            <a:ext cx="11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+mn-lt"/>
              </a:rPr>
              <a:t>1712,5 млн. га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60" y="1484783"/>
            <a:ext cx="9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+mn-lt"/>
              </a:rPr>
              <a:t>24,0 млн. га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8201" y="4618001"/>
            <a:ext cx="1057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+mn-lt"/>
              </a:rPr>
              <a:t>3,47 млн га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748642" y="1870140"/>
            <a:ext cx="1463318" cy="2993504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053743" y="4365104"/>
            <a:ext cx="1038537" cy="576064"/>
          </a:xfrm>
          <a:prstGeom prst="rect">
            <a:avLst/>
          </a:prstGeom>
          <a:solidFill>
            <a:srgbClr val="D8D88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596335" y="3933056"/>
            <a:ext cx="1038538" cy="1008112"/>
          </a:xfrm>
          <a:prstGeom prst="rect">
            <a:avLst/>
          </a:prstGeom>
          <a:solidFill>
            <a:srgbClr val="D8D88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032926" y="3523100"/>
            <a:ext cx="2521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+mn-lt"/>
              </a:rPr>
              <a:t>Жилищный фонд РФ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80991" y="4518680"/>
            <a:ext cx="1184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+mn-lt"/>
              </a:rPr>
              <a:t>3,7</a:t>
            </a:r>
            <a:r>
              <a:rPr lang="ru-RU" sz="1200" b="1" dirty="0">
                <a:latin typeface="+mn-lt"/>
              </a:rPr>
              <a:t> </a:t>
            </a:r>
            <a:r>
              <a:rPr lang="ru-RU" sz="1200" b="1" dirty="0" err="1">
                <a:latin typeface="+mn-lt"/>
              </a:rPr>
              <a:t>млрд.кв.м</a:t>
            </a:r>
            <a:endParaRPr lang="ru-RU" sz="1200" b="1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38796" y="4528465"/>
            <a:ext cx="1184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+mn-lt"/>
              </a:rPr>
              <a:t>5,0</a:t>
            </a:r>
            <a:r>
              <a:rPr lang="ru-RU" sz="1200" b="1" dirty="0">
                <a:latin typeface="+mn-lt"/>
              </a:rPr>
              <a:t> </a:t>
            </a:r>
            <a:r>
              <a:rPr lang="ru-RU" sz="1200" b="1" dirty="0" err="1">
                <a:latin typeface="+mn-lt"/>
              </a:rPr>
              <a:t>млрд.кв.м</a:t>
            </a:r>
            <a:endParaRPr lang="ru-RU" sz="1200" b="1" dirty="0">
              <a:latin typeface="+mn-lt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194409" y="4365104"/>
            <a:ext cx="10337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194409" y="3933056"/>
            <a:ext cx="240192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211960" y="3933056"/>
            <a:ext cx="982449" cy="0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79579" y="5105559"/>
            <a:ext cx="223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+mn-lt"/>
              </a:rPr>
              <a:t>2018 г.              2030 г.</a:t>
            </a:r>
          </a:p>
        </p:txBody>
      </p:sp>
      <p:sp>
        <p:nvSpPr>
          <p:cNvPr id="33" name="Штриховая стрелка вправо 32"/>
          <p:cNvSpPr/>
          <p:nvPr/>
        </p:nvSpPr>
        <p:spPr>
          <a:xfrm>
            <a:off x="7092280" y="4374447"/>
            <a:ext cx="504056" cy="350697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-46475" y="5671336"/>
            <a:ext cx="9194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Потребуется подготовка территории под застройку в объемах, сопоставимых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с площадями под существующей застройкой, что потребует радикального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изменения документов территориального планирования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59897" y="3657108"/>
            <a:ext cx="966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+mn-lt"/>
              </a:rPr>
              <a:t>6,5 млн га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5194409" y="3507971"/>
            <a:ext cx="373728" cy="4876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68137" y="2481716"/>
            <a:ext cx="36722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Увеличение территории: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населенных пунктов до </a:t>
            </a:r>
            <a:r>
              <a:rPr lang="ru-RU" sz="1600" b="1" dirty="0">
                <a:solidFill>
                  <a:srgbClr val="C00000"/>
                </a:solidFill>
              </a:rPr>
              <a:t>24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млн. га</a:t>
            </a:r>
          </a:p>
          <a:p>
            <a:r>
              <a:rPr lang="ru-RU" sz="1600" dirty="0">
                <a:solidFill>
                  <a:schemeClr val="tx2"/>
                </a:solidFill>
              </a:rPr>
              <a:t>(1,4% территории РФ)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под застройку - до </a:t>
            </a:r>
            <a:r>
              <a:rPr lang="ru-RU" sz="1600" b="1" dirty="0">
                <a:solidFill>
                  <a:srgbClr val="C00000"/>
                </a:solidFill>
              </a:rPr>
              <a:t>6,5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млн. га</a:t>
            </a:r>
            <a:r>
              <a:rPr lang="ru-RU" sz="1600" b="1" dirty="0">
                <a:solidFill>
                  <a:schemeClr val="tx2"/>
                </a:solidFill>
              </a:rPr>
              <a:t>;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24421" y="1531586"/>
            <a:ext cx="3213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Территория РФ </a:t>
            </a:r>
            <a:r>
              <a:rPr lang="ru-RU" sz="1600" b="1" dirty="0">
                <a:solidFill>
                  <a:srgbClr val="C00000"/>
                </a:solidFill>
              </a:rPr>
              <a:t>1712,5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млн. га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24421" y="1821649"/>
            <a:ext cx="3555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Территория населенных пунктов</a:t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19,5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млн. га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2BA83612-1185-45BE-A702-45A786026968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5245735" y="1870140"/>
            <a:ext cx="322402" cy="9827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11960" y="1850340"/>
            <a:ext cx="958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+mn-lt"/>
              </a:rPr>
              <a:t>19,5 млн. га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211960" y="1870140"/>
            <a:ext cx="1033775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074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6381750"/>
            <a:ext cx="213360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E4E292F-B998-4893-9273-E08B61268EE1}" type="slidenum">
              <a:rPr lang="ru-RU" altLang="ru-RU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28</a:t>
            </a:fld>
            <a:endParaRPr lang="ru-RU" altLang="ru-RU" sz="1400" dirty="0">
              <a:latin typeface="Arial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8275" y="548680"/>
            <a:ext cx="9067800" cy="5760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Застройка городов и иных поселений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4221088"/>
            <a:ext cx="8784976" cy="15841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результаты: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Увеличение: территории </a:t>
            </a: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застройки до 5,5-6,5 млн. </a:t>
            </a:r>
            <a:r>
              <a:rPr lang="ru-RU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га; территории поселений до 24 млн.га</a:t>
            </a:r>
            <a:endParaRPr lang="ru-RU" sz="1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Реализация Стратегии пространственного развития Российской Федерации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Развитие агломераций с учетом наличия у большинства семей городского и дачного жилья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Повышение экономической и энергетической эффективности комфортной городской среды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Содействие деятельности публично-правовой компании «Российский экологический оператор» </a:t>
            </a:r>
            <a:r>
              <a:rPr lang="ru-RU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вывозу и утилизации твердых бытовых отходов</a:t>
            </a:r>
            <a:endParaRPr lang="ru-RU" sz="1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838" y="1124744"/>
            <a:ext cx="4475162" cy="30243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Вызовы: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Недостаточность земель застройки (в настоящее время всего 3,47 млн. </a:t>
            </a:r>
            <a:r>
              <a:rPr lang="ru-RU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 или 0,21% от территории страны)</a:t>
            </a:r>
            <a:endParaRPr lang="ru-RU" sz="1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Гипертрофированная Московская зона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Неразвитость иных мегаполисов страны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Низкая транспортная связанность поселений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Отсутствие систем расселения и агломераций при территориальном планировании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Проблемы вывоза и утилизации отходов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Отсутствие комплексного подхода к </a:t>
            </a:r>
            <a:r>
              <a:rPr lang="ru-RU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проектированию, строительству</a:t>
            </a: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эксплуатации и утилизации зданий и сооружений в застройке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30738" y="1124744"/>
            <a:ext cx="4378325" cy="30243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Направления</a:t>
            </a:r>
            <a:r>
              <a:rPr lang="ru-RU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Развитие </a:t>
            </a:r>
            <a:r>
              <a:rPr lang="ru-RU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основном малоэтажной жилой </a:t>
            </a: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застройки в пригородных и агломерационных зонах расселения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Преодоление межрегиональных диспропорций городов и поселений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Развитие систем транспортной и инженерной инфраструктуры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Агломерационный подход к разрешению проблемы вывоза и утилизации твердых бытовых отходов на сопредельных территориях городов и иных поселений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Учет интегральности жизненного цикла </a:t>
            </a:r>
            <a:r>
              <a:rPr lang="ru-RU" sz="1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зданий и сооружений в застройке</a:t>
            </a:r>
            <a:endParaRPr lang="ru-RU" sz="1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312" y="5877272"/>
            <a:ext cx="8207375" cy="8413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государстве недостаточно развита системная градостроительная политика для адекватного формирования безопасной и комфортной городской среды, обеспеченной высокими стандартами проживания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70B65059-C515-4712-9E35-991D94A44801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438250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6381750"/>
            <a:ext cx="213360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E4E292F-B998-4893-9273-E08B61268EE1}" type="slidenum">
              <a:rPr lang="ru-RU" altLang="ru-RU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29</a:t>
            </a:fld>
            <a:endParaRPr lang="ru-RU" altLang="ru-RU" sz="1400" dirty="0">
              <a:latin typeface="Arial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6200" y="539957"/>
            <a:ext cx="9067800" cy="6567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Градостроительная политика. Агломерационный принцип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86" y="3881354"/>
            <a:ext cx="96085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Агломерационные подходы в Стратегии пространственного развития: *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C00000"/>
                </a:solidFill>
              </a:rPr>
              <a:t>единая сеть организаций социальной сферы агломераций с учетом транспортной </a:t>
            </a:r>
          </a:p>
          <a:p>
            <a:r>
              <a:rPr lang="ru-RU" dirty="0">
                <a:solidFill>
                  <a:srgbClr val="C00000"/>
                </a:solidFill>
              </a:rPr>
              <a:t>доступности услуг, прогноза численности населения и трудовых ресурсов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- снятие транспортных ограничений социально-экономического развития</a:t>
            </a:r>
          </a:p>
          <a:p>
            <a:r>
              <a:rPr lang="ru-RU" dirty="0">
                <a:solidFill>
                  <a:srgbClr val="C00000"/>
                </a:solidFill>
              </a:rPr>
              <a:t>- сбалансированное пространственное развитие территорий, входящих в состав </a:t>
            </a:r>
          </a:p>
          <a:p>
            <a:r>
              <a:rPr lang="ru-RU" dirty="0">
                <a:solidFill>
                  <a:srgbClr val="C00000"/>
                </a:solidFill>
              </a:rPr>
              <a:t>агломераций </a:t>
            </a:r>
          </a:p>
          <a:p>
            <a:r>
              <a:rPr lang="ru-RU" dirty="0">
                <a:solidFill>
                  <a:srgbClr val="C00000"/>
                </a:solidFill>
              </a:rPr>
              <a:t>- межмуниципальное взаимодействие в территориальном планировании;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C00000"/>
                </a:solidFill>
              </a:rPr>
              <a:t>внедрение информационно-телекоммуникационных технологий и </a:t>
            </a:r>
          </a:p>
          <a:p>
            <a:r>
              <a:rPr lang="ru-RU" dirty="0">
                <a:solidFill>
                  <a:srgbClr val="C00000"/>
                </a:solidFill>
              </a:rPr>
              <a:t>интеллектуальных систем управления городской инфраструктурой ("умный город")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4048" y="1196752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Агломерация – это единая пространственная система мест приложения труда</a:t>
            </a:r>
            <a:br>
              <a:rPr lang="ru-RU" dirty="0"/>
            </a:br>
            <a:r>
              <a:rPr lang="ru-RU" dirty="0"/>
              <a:t>и расселения населения в границах ежедневных (регулярных) трудовых </a:t>
            </a:r>
            <a:br>
              <a:rPr lang="ru-RU" dirty="0"/>
            </a:br>
            <a:r>
              <a:rPr lang="ru-RU" dirty="0"/>
              <a:t>корреспонденций, включающих город и прилегающее к нему пространство.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2" y="1196752"/>
            <a:ext cx="3904875" cy="2684602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AD7F8F1-9360-4427-9CA0-AC247D4B7D6E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66181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78351" y="6427880"/>
            <a:ext cx="2133600" cy="365125"/>
          </a:xfrm>
        </p:spPr>
        <p:txBody>
          <a:bodyPr/>
          <a:lstStyle/>
          <a:p>
            <a:pPr>
              <a:defRPr/>
            </a:pPr>
            <a:fld id="{683A721E-FD57-4065-A2A2-12CE202D0B49}" type="slidenum">
              <a:rPr lang="ru-RU" smtClean="0">
                <a:solidFill>
                  <a:srgbClr val="002060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511" y="14078"/>
            <a:ext cx="8805664" cy="66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строительной отрасли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868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Анализ макроэкономических факторов, влияющих на динамику ключевых показателей строительной отрасли, отрасли строительных материалов и строительной техники	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1" y="1450373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Структура работ, выполненных по виду деятельности «Строительство» в 2017 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323" y="2059808"/>
            <a:ext cx="204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Данные Росстата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138" y="2348880"/>
            <a:ext cx="2461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Всего 7,54 трлн. рублей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FD753C-9C8B-4ADC-A1D9-36EAE01C047C}"/>
              </a:ext>
            </a:extLst>
          </p:cNvPr>
          <p:cNvSpPr txBox="1"/>
          <p:nvPr/>
        </p:nvSpPr>
        <p:spPr>
          <a:xfrm>
            <a:off x="107504" y="5130620"/>
            <a:ext cx="88776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solidFill>
                  <a:srgbClr val="002060"/>
                </a:solidFill>
              </a:rPr>
              <a:t>Жилищное строительство является </a:t>
            </a:r>
            <a:r>
              <a:rPr lang="ru-RU" sz="1700" b="1" dirty="0">
                <a:solidFill>
                  <a:srgbClr val="C00000"/>
                </a:solidFill>
              </a:rPr>
              <a:t>локомотивом экономики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dirty="0">
                <a:solidFill>
                  <a:srgbClr val="002060"/>
                </a:solidFill>
              </a:rPr>
              <a:t>страны, так как обеспечивает наиболее высокий </a:t>
            </a:r>
            <a:r>
              <a:rPr lang="ru-RU" sz="1700" dirty="0">
                <a:solidFill>
                  <a:srgbClr val="C00000"/>
                </a:solidFill>
              </a:rPr>
              <a:t>мультипликативный эффект, </a:t>
            </a:r>
            <a:r>
              <a:rPr lang="ru-RU" sz="1700" dirty="0" smtClean="0">
                <a:solidFill>
                  <a:srgbClr val="002060"/>
                </a:solidFill>
              </a:rPr>
              <a:t>способствует: росту  финансирования жилищно-коммунального хозяйства; росту объемов </a:t>
            </a:r>
            <a:r>
              <a:rPr lang="ru-RU" sz="1700" dirty="0">
                <a:solidFill>
                  <a:srgbClr val="002060"/>
                </a:solidFill>
              </a:rPr>
              <a:t>производства строительных материалов, изделий и </a:t>
            </a:r>
            <a:r>
              <a:rPr lang="ru-RU" sz="1700" dirty="0" smtClean="0">
                <a:solidFill>
                  <a:srgbClr val="002060"/>
                </a:solidFill>
              </a:rPr>
              <a:t>конструкций; развитию сети </a:t>
            </a:r>
            <a:r>
              <a:rPr lang="ru-RU" sz="1700" dirty="0">
                <a:solidFill>
                  <a:srgbClr val="002060"/>
                </a:solidFill>
              </a:rPr>
              <a:t>внутрипоселковых </a:t>
            </a:r>
            <a:r>
              <a:rPr lang="ru-RU" sz="1700" dirty="0" smtClean="0">
                <a:solidFill>
                  <a:srgbClr val="002060"/>
                </a:solidFill>
              </a:rPr>
              <a:t>дорог; росту продаж автономных </a:t>
            </a:r>
            <a:r>
              <a:rPr lang="ru-RU" sz="1700" dirty="0">
                <a:solidFill>
                  <a:srgbClr val="002060"/>
                </a:solidFill>
              </a:rPr>
              <a:t>инженерных систем и оборудования, </a:t>
            </a:r>
            <a:r>
              <a:rPr lang="ru-RU" sz="1700" dirty="0" smtClean="0">
                <a:solidFill>
                  <a:srgbClr val="002060"/>
                </a:solidFill>
              </a:rPr>
              <a:t>мебели</a:t>
            </a:r>
            <a:r>
              <a:rPr lang="ru-RU" sz="1700" dirty="0">
                <a:solidFill>
                  <a:srgbClr val="002060"/>
                </a:solidFill>
              </a:rPr>
              <a:t>, монтируемой бытовой техники, текстиля, домашней утвари и др.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055104"/>
              </p:ext>
            </p:extLst>
          </p:nvPr>
        </p:nvGraphicFramePr>
        <p:xfrm>
          <a:off x="2123728" y="1773538"/>
          <a:ext cx="7020272" cy="359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4102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6830" y="620688"/>
            <a:ext cx="9047163" cy="5492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регулирование, иное правовое регулирование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3877" y="1283152"/>
            <a:ext cx="4331146" cy="3215823"/>
          </a:xfrm>
          <a:prstGeom prst="roundRect">
            <a:avLst>
              <a:gd name="adj" fmla="val 116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Вызовы:</a:t>
            </a:r>
          </a:p>
          <a:p>
            <a:pPr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Отсутствие утвержденной стратегии совершенствования системы технического регулирования в строительстве </a:t>
            </a:r>
          </a:p>
          <a:p>
            <a:pPr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Монополизация государством функции технического регулирования в отрасли, в том числе в рамках ЕАЭС, при отсутствии необходимой межведомственной и межгосударственной координации </a:t>
            </a:r>
          </a:p>
          <a:p>
            <a:pPr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Отсутствие возможности оперативной актуализации нормативно-технических документов </a:t>
            </a:r>
          </a:p>
          <a:p>
            <a:pPr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Сдерживание внедрения инноваций и  стандартов организации (в </a:t>
            </a:r>
            <a:r>
              <a:rPr lang="ru-RU" sz="14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СРО) в качестве доказательной базы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1378" y="1292541"/>
            <a:ext cx="4464051" cy="3197044"/>
          </a:xfrm>
          <a:prstGeom prst="roundRect">
            <a:avLst>
              <a:gd name="adj" fmla="val 1148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Направления:</a:t>
            </a:r>
          </a:p>
          <a:p>
            <a:pPr eaLnBrk="0" hangingPunct="0">
              <a:defRPr/>
            </a:pPr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Решение системных вопросов технического регулирования в строительстве, в том числе с учетом жизненного цикла объектов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Перераспределение полномочий по техническому регулированию между ФОИВ, с передачей задач по ведению единого реестра нормативных документов в строительстве Минстрою России</a:t>
            </a:r>
          </a:p>
          <a:p>
            <a:pPr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Совершенствование механизмов внедрения  инноваций в системе технического регулирования</a:t>
            </a:r>
          </a:p>
          <a:p>
            <a:pPr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Постепенная передача части полномочий по техническому регулированию институтам СРО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775" y="4581525"/>
            <a:ext cx="8931275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результаты:</a:t>
            </a:r>
          </a:p>
          <a:p>
            <a:pPr eaLnBrk="0" hangingPunct="0">
              <a:buFontTx/>
              <a:buChar char="-"/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Формирование обновленной системы нормативно-технического регулирования в строительстве, обеспечивающей безопасность и качество строительной продукции, включая актуализацию технического регламента по безопасности зданий </a:t>
            </a:r>
          </a:p>
          <a:p>
            <a:pPr eaLnBrk="0" hangingPunct="0">
              <a:buFontTx/>
              <a:buChar char="-"/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Передача профессиональному сообществу части полномочий в сфере технического регулирования;</a:t>
            </a:r>
          </a:p>
          <a:p>
            <a:pPr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Совершенствование процедур внедрения инноваций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775" y="5959475"/>
            <a:ext cx="8571681" cy="787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технического регулирования неповоротлива и не способствует своевременному внедрению инноваций. Увеличилось количество новых административных барьеров.</a:t>
            </a:r>
          </a:p>
        </p:txBody>
      </p:sp>
      <p:sp>
        <p:nvSpPr>
          <p:cNvPr id="1741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6381750"/>
            <a:ext cx="213360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FA7E1204-CE29-476E-A2D4-007ABE64C7A5}" type="slidenum">
              <a:rPr lang="ru-RU" altLang="ru-RU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30</a:t>
            </a:fld>
            <a:endParaRPr lang="ru-RU" altLang="ru-RU" sz="1600" dirty="0">
              <a:latin typeface="Arial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EEF02B64-8E04-4CE0-94F7-04B9D058C141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905833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6381750"/>
            <a:ext cx="213360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C1578324-E4DA-40AC-8086-99BD43AAA0AC}" type="slidenum">
              <a:rPr lang="ru-RU" altLang="ru-RU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31</a:t>
            </a:fld>
            <a:endParaRPr lang="ru-RU" altLang="ru-RU" sz="1600" dirty="0">
              <a:latin typeface="Arial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79375" y="642144"/>
            <a:ext cx="8929688" cy="477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Государственное регулирование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094" y="1103768"/>
            <a:ext cx="4284662" cy="3548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Вызовы: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Дублирование функций между органами государственной власти и местного самоуправления в строительстве и  избыточность ряда этих функций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Избыточность и формальность требований административных регламентов в ценообразовании, техническом регулировании, экспертизе, надзоре, контроле и разрешительной деятельности в строительстве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Недостаточный уровень взаимодействия органов государственного управления с профессиональным сообществом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1999" y="1131888"/>
            <a:ext cx="4437064" cy="3520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работы: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Обеспечение безопасности объектов капитального строительства и комфортности городской среды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Повышение качества территориального планирования в </a:t>
            </a:r>
            <a:r>
              <a:rPr lang="ru-RU" sz="14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межмуниципального, и разделения автомобилей и населения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Учет жизненного цикла застройки, включая ликвидацию объектов и утилизацию мусора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Оптимизация предоставления услуг органами государственной власти и местного самоуправления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Постепенная передача полномочий от государства профессиональному сообществу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094" y="4725144"/>
            <a:ext cx="8858250" cy="11508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результаты: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Прозрачность и информационная открытость госорганов в сфере строительства;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Передача части полномочий от государства к профессиональному сообществу (экспертиза, строительный надзор, ценообразование, техническое регулирование, подготовка и переподготовка кадров, допуск их на рынок) при сохранении за государством функций контроля и координации.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6363" y="5949205"/>
            <a:ext cx="8569325" cy="7921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 межведомственная согласованность при реализации государственной политики по вопросам строительства, технического регулирования, ценообразования, обеспечения (надзора) безопасности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FD14D837-944A-4F5F-A548-5E4C92B8434B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945584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6381750"/>
            <a:ext cx="213360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C7BC1F57-EF3B-41A2-A069-11048FC70207}" type="slidenum">
              <a:rPr lang="ru-RU" altLang="ru-RU" sz="1400" smtClean="0">
                <a:latin typeface="Arial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32</a:t>
            </a:fld>
            <a:endParaRPr lang="ru-RU" altLang="ru-RU" sz="1600" dirty="0">
              <a:latin typeface="Arial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98475" y="620688"/>
            <a:ext cx="8229600" cy="4318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Саморегулирование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500" y="4508500"/>
            <a:ext cx="8845550" cy="13684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результаты:</a:t>
            </a:r>
          </a:p>
          <a:p>
            <a:pPr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Повышение безопасности и качества строительной продукции</a:t>
            </a:r>
          </a:p>
          <a:p>
            <a:pPr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Обеспечение строительства профессиональными кадрами всех уровней</a:t>
            </a:r>
          </a:p>
          <a:p>
            <a:pPr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Снижение интегральной стоимости жизненного цикла объектов капитального строительства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Снижение административной нагрузки на государственные органы и финансовой нагрузки на консолидированный бюджет Российской Федерации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3877" y="1052513"/>
            <a:ext cx="4756155" cy="3313112"/>
          </a:xfrm>
          <a:prstGeom prst="roundRect">
            <a:avLst>
              <a:gd name="adj" fmla="val 95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Вызовы: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Недостаточная активность национальных объединений по передаче части полномочий от государственных органов к саморегулированию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Отсутствие обязательного  саморегулирования 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строительного надзора, экспертизы, комплексной малоэтажной застройки.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урегулирован баланс прав и ответственности саморегулируемых организаций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Требует совершенствования система обеспечения имущественной ответственности СРО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Отсутствие стабильности в нормативно-правовом регулировании института СРО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Недостаточная информированность потребителей о преимуществах саморегулирования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363" y="1052513"/>
            <a:ext cx="4103687" cy="3313112"/>
          </a:xfrm>
          <a:prstGeom prst="roundRect">
            <a:avLst>
              <a:gd name="adj" fmla="val 99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Направления: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Разработка программы развития саморегулирования национальными объединениями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Совершенствование механизмов ответственности за безопасность и качество объектов строительства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Создание системы аттестации бакалавров и магистров и допуска их на рынок в качестве архитекторов и инженеров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Участие саморегулирования  в работе систем аттестации и подготовки рабочих кадров, контроля (стройнадзор, экспертиза), регулирования (техническое регулирование, стандартизация и ценообразование)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500" y="5976938"/>
            <a:ext cx="8342313" cy="7921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института саморегулирования должна быть выше, чем эффективность государственного управления, в том числе за счет финансовой и профессиональной ответственности бизнес-сообщества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A19E2866-3410-4ED3-A5AE-6B7E8C81374C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209994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789040"/>
            <a:ext cx="8943256" cy="15121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rot="16200000">
            <a:off x="8560749" y="6353668"/>
            <a:ext cx="601215" cy="365125"/>
          </a:xfrm>
        </p:spPr>
        <p:txBody>
          <a:bodyPr vert="vert"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pPr/>
              <a:t>33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340768"/>
            <a:ext cx="8784976" cy="1872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Государственное регулирование было эффективным методом управления в условиях государственного финансирования и  управления собственностью в отрасли строительства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САМОРЕГУЛИРОВАНИЕ </a:t>
            </a:r>
            <a:r>
              <a:rPr lang="ru-RU" sz="2000" b="1" dirty="0">
                <a:solidFill>
                  <a:srgbClr val="C00000"/>
                </a:solidFill>
              </a:rPr>
              <a:t>– эффективный метод  управления отраслью </a:t>
            </a:r>
            <a:r>
              <a:rPr lang="ru-RU" sz="2000" b="1" dirty="0" smtClean="0">
                <a:solidFill>
                  <a:srgbClr val="C00000"/>
                </a:solidFill>
              </a:rPr>
              <a:t>строительства в условиях частной собственности,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самоокупаемости, самоуправления, самофинансирования и самоконтроля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-108520" y="548680"/>
            <a:ext cx="9144000" cy="76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развития системы управления отраслью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строительства и ЖКХ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3861048"/>
            <a:ext cx="2088232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Приватизация:</a:t>
            </a:r>
          </a:p>
          <a:p>
            <a:pPr algn="ctr"/>
            <a:r>
              <a:rPr lang="ru-RU" b="1" dirty="0"/>
              <a:t>- предприятий;</a:t>
            </a:r>
          </a:p>
          <a:p>
            <a:pPr algn="ctr"/>
            <a:r>
              <a:rPr lang="ru-RU" b="1" dirty="0"/>
              <a:t>- жилищного фонда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39752" y="3861048"/>
            <a:ext cx="2123728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Самоокупае-мость</a:t>
            </a:r>
            <a:r>
              <a:rPr lang="ru-RU" b="1" dirty="0"/>
              <a:t> ЖКХ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35996" y="3861048"/>
            <a:ext cx="2124236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Самоуправле-ние</a:t>
            </a:r>
            <a:r>
              <a:rPr lang="ru-RU" b="1" dirty="0"/>
              <a:t> в жилищной сфере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32240" y="3861048"/>
            <a:ext cx="2232248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Самофинанси-рование</a:t>
            </a:r>
            <a:r>
              <a:rPr lang="ru-RU" sz="2000" b="1" dirty="0"/>
              <a:t> </a:t>
            </a:r>
            <a:r>
              <a:rPr lang="ru-RU" b="1" dirty="0"/>
              <a:t>жилищного строительства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339752" y="3356992"/>
            <a:ext cx="4320480" cy="288032"/>
          </a:xfrm>
          <a:prstGeom prst="triangle">
            <a:avLst>
              <a:gd name="adj" fmla="val 49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865" y="5445224"/>
            <a:ext cx="8590599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Роль государства </a:t>
            </a:r>
            <a:r>
              <a:rPr lang="ru-RU" sz="2000" b="1" dirty="0" smtClean="0">
                <a:solidFill>
                  <a:srgbClr val="C00000"/>
                </a:solidFill>
              </a:rPr>
              <a:t>в современных условиях – </a:t>
            </a:r>
            <a:r>
              <a:rPr lang="ru-RU" sz="2000" b="1" dirty="0">
                <a:solidFill>
                  <a:srgbClr val="C00000"/>
                </a:solidFill>
              </a:rPr>
              <a:t>законодательное регулирование строительной отрасли и </a:t>
            </a:r>
            <a:r>
              <a:rPr lang="ru-RU" sz="2000" b="1" dirty="0" smtClean="0">
                <a:solidFill>
                  <a:srgbClr val="C00000"/>
                </a:solidFill>
              </a:rPr>
              <a:t>ЖКХ при  дальнейшем делегировании управленческих полномочий профессиональному сообществу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1CD30FCA-DB6F-4580-B06F-A257BA43CEB0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785694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21E-FD57-4065-A2A2-12CE202D0B4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035" y="1007492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СРО к мониторингу стоимости трудовых ресурсов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573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744" name="Rectangle 3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774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5066728" y="1454526"/>
            <a:ext cx="1842692" cy="7006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lt1"/>
                </a:solidFill>
                <a:latin typeface="+mn-lt"/>
                <a:cs typeface="+mn-cs"/>
              </a:rPr>
              <a:t>НОСТРОЙ</a:t>
            </a:r>
          </a:p>
        </p:txBody>
      </p:sp>
      <p:sp>
        <p:nvSpPr>
          <p:cNvPr id="59" name="Rectangle 18"/>
          <p:cNvSpPr>
            <a:spLocks noChangeArrowheads="1"/>
          </p:cNvSpPr>
          <p:nvPr/>
        </p:nvSpPr>
        <p:spPr bwMode="auto">
          <a:xfrm>
            <a:off x="1187624" y="1454526"/>
            <a:ext cx="1849685" cy="7006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lt1"/>
                </a:solidFill>
                <a:latin typeface="+mn-lt"/>
                <a:cs typeface="+mn-cs"/>
              </a:rPr>
              <a:t>НОПРИЗ</a:t>
            </a:r>
          </a:p>
        </p:txBody>
      </p:sp>
      <p:sp>
        <p:nvSpPr>
          <p:cNvPr id="61" name="Rectangle 16"/>
          <p:cNvSpPr>
            <a:spLocks noChangeArrowheads="1"/>
          </p:cNvSpPr>
          <p:nvPr/>
        </p:nvSpPr>
        <p:spPr bwMode="auto">
          <a:xfrm>
            <a:off x="2455350" y="2614526"/>
            <a:ext cx="3196769" cy="10607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открытой базы данных стоимости ресурсов, в том числе по оплате труда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588894" y="2749568"/>
            <a:ext cx="1732890" cy="790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Пользователи 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1187624" y="4564148"/>
            <a:ext cx="1545332" cy="753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lt1"/>
                </a:solidFill>
                <a:latin typeface="+mn-lt"/>
                <a:cs typeface="+mn-cs"/>
              </a:rPr>
              <a:t>СРО по региону</a:t>
            </a: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3312429" y="4533488"/>
            <a:ext cx="1545332" cy="753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lt1"/>
                </a:solidFill>
                <a:latin typeface="+mn-lt"/>
                <a:cs typeface="+mn-cs"/>
              </a:rPr>
              <a:t>СРО по региону</a:t>
            </a: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5364088" y="4525530"/>
            <a:ext cx="1545332" cy="753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lt1"/>
                </a:solidFill>
                <a:latin typeface="+mn-lt"/>
                <a:cs typeface="+mn-cs"/>
              </a:rPr>
              <a:t>СРО по региону</a:t>
            </a:r>
          </a:p>
        </p:txBody>
      </p:sp>
      <p:sp>
        <p:nvSpPr>
          <p:cNvPr id="116746" name="AutoShape 10"/>
          <p:cNvSpPr>
            <a:spLocks noChangeArrowheads="1"/>
          </p:cNvSpPr>
          <p:nvPr/>
        </p:nvSpPr>
        <p:spPr bwMode="auto">
          <a:xfrm>
            <a:off x="1788071" y="5630997"/>
            <a:ext cx="4656137" cy="575246"/>
          </a:xfrm>
          <a:prstGeom prst="foldedCorner">
            <a:avLst>
              <a:gd name="adj" fmla="val 12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r>
              <a:rPr lang="ru-RU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от членов СРО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2732956" y="2155194"/>
            <a:ext cx="267239" cy="45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5095636" y="2156083"/>
            <a:ext cx="267239" cy="45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/>
          <p:cNvSpPr/>
          <p:nvPr/>
        </p:nvSpPr>
        <p:spPr>
          <a:xfrm>
            <a:off x="5652120" y="2996952"/>
            <a:ext cx="93677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2112466" y="5317318"/>
            <a:ext cx="227286" cy="3136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>
            <a:off x="3902680" y="5317318"/>
            <a:ext cx="227286" cy="3136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>
            <a:off x="5898516" y="5294189"/>
            <a:ext cx="227286" cy="3136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>
            <a:off x="2455351" y="3697296"/>
            <a:ext cx="227286" cy="850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>
            <a:off x="3905162" y="3675235"/>
            <a:ext cx="227286" cy="850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5424834" y="3704360"/>
            <a:ext cx="227286" cy="850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FB89911B-F04B-4C34-A9FF-ED7358D088FF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  <p:sp>
        <p:nvSpPr>
          <p:cNvPr id="26" name="Заголовок 2">
            <a:extLst>
              <a:ext uri="{FF2B5EF4-FFF2-40B4-BE49-F238E27FC236}">
                <a16:creationId xmlns:a16="http://schemas.microsoft.com/office/drawing/2014/main" xmlns="" id="{50DCE4A2-FA94-4CC1-944E-EC68682B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620688"/>
            <a:ext cx="8229600" cy="4318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Ценообразование в строительстве</a:t>
            </a:r>
          </a:p>
        </p:txBody>
      </p:sp>
    </p:spTree>
    <p:extLst>
      <p:ext uri="{BB962C8B-B14F-4D97-AF65-F5344CB8AC3E}">
        <p14:creationId xmlns:p14="http://schemas.microsoft.com/office/powerpoint/2010/main" val="2704786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6952" y="1163265"/>
            <a:ext cx="9109075" cy="596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lnSpc>
                <a:spcPct val="90000"/>
              </a:lnSpc>
              <a:tabLst>
                <a:tab pos="444500" algn="l"/>
                <a:tab pos="812800" algn="l"/>
              </a:tabLst>
              <a:defRPr/>
            </a:pPr>
            <a:r>
              <a:rPr lang="ru-RU" b="1" dirty="0">
                <a:solidFill>
                  <a:srgbClr val="0070C0"/>
                </a:solidFill>
              </a:rPr>
              <a:t>Скорректированная схема функциональных связей в сфере проведения экспертизы проектной документации и результатов инженерных изысканий</a:t>
            </a:r>
          </a:p>
        </p:txBody>
      </p:sp>
      <p:sp>
        <p:nvSpPr>
          <p:cNvPr id="17411" name="Прямоугольник 6"/>
          <p:cNvSpPr>
            <a:spLocks noChangeArrowheads="1"/>
          </p:cNvSpPr>
          <p:nvPr/>
        </p:nvSpPr>
        <p:spPr bwMode="auto">
          <a:xfrm>
            <a:off x="3727882" y="4745318"/>
            <a:ext cx="1827213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1200" b="1" dirty="0"/>
              <a:t>Главгосэкспертиза </a:t>
            </a:r>
          </a:p>
          <a:p>
            <a:pPr algn="ctr"/>
            <a:r>
              <a:rPr lang="ru-RU" altLang="ru-RU" sz="1200" b="1" dirty="0"/>
              <a:t>+ филиалы</a:t>
            </a:r>
          </a:p>
        </p:txBody>
      </p:sp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725562" y="4753255"/>
            <a:ext cx="1960562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1200" b="1"/>
              <a:t>Госэкспертиза</a:t>
            </a:r>
          </a:p>
          <a:p>
            <a:pPr algn="ctr"/>
            <a:r>
              <a:rPr lang="ru-RU" altLang="ru-RU" sz="1200" b="1"/>
              <a:t> субъектов РФ</a:t>
            </a:r>
          </a:p>
        </p:txBody>
      </p:sp>
      <p:sp>
        <p:nvSpPr>
          <p:cNvPr id="17413" name="Прямоугольник 10"/>
          <p:cNvSpPr>
            <a:spLocks noChangeArrowheads="1"/>
          </p:cNvSpPr>
          <p:nvPr/>
        </p:nvSpPr>
        <p:spPr bwMode="auto">
          <a:xfrm>
            <a:off x="6550733" y="4828005"/>
            <a:ext cx="1943100" cy="822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1200" b="1"/>
              <a:t>Организации</a:t>
            </a:r>
          </a:p>
          <a:p>
            <a:pPr algn="ctr"/>
            <a:r>
              <a:rPr lang="ru-RU" altLang="ru-RU" sz="1200" b="1"/>
              <a:t> негосударственной</a:t>
            </a:r>
          </a:p>
          <a:p>
            <a:pPr algn="ctr"/>
            <a:r>
              <a:rPr lang="ru-RU" altLang="ru-RU" sz="1200" b="1"/>
              <a:t>экспертизы – члены СРО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66332" y="2019580"/>
            <a:ext cx="1787525" cy="6477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Органы власти </a:t>
            </a:r>
          </a:p>
          <a:p>
            <a:pPr algn="ctr">
              <a:defRPr/>
            </a:pPr>
            <a:r>
              <a:rPr lang="ru-RU" sz="1400" dirty="0"/>
              <a:t>субъектов РФ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650890" y="1998943"/>
            <a:ext cx="1722437" cy="6477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400" dirty="0">
                <a:solidFill>
                  <a:schemeClr val="lt1"/>
                </a:solidFill>
                <a:latin typeface="+mn-lt"/>
                <a:cs typeface="+mn-cs"/>
              </a:rPr>
              <a:t>Минстрой</a:t>
            </a:r>
          </a:p>
          <a:p>
            <a:pPr algn="ctr"/>
            <a:r>
              <a:rPr lang="ru-RU" sz="1400" dirty="0">
                <a:solidFill>
                  <a:schemeClr val="lt1"/>
                </a:solidFill>
                <a:latin typeface="+mn-lt"/>
                <a:cs typeface="+mn-cs"/>
              </a:rPr>
              <a:t>России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588224" y="2129118"/>
            <a:ext cx="1801196" cy="4699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dirty="0"/>
              <a:t>НОПРИЗ</a:t>
            </a:r>
          </a:p>
        </p:txBody>
      </p:sp>
      <p:cxnSp>
        <p:nvCxnSpPr>
          <p:cNvPr id="17417" name="Прямая со стрелкой 43"/>
          <p:cNvCxnSpPr>
            <a:cxnSpLocks noChangeShapeType="1"/>
            <a:stCxn id="17412" idx="0"/>
            <a:endCxn id="55" idx="3"/>
          </p:cNvCxnSpPr>
          <p:nvPr/>
        </p:nvCxnSpPr>
        <p:spPr bwMode="auto">
          <a:xfrm flipV="1">
            <a:off x="1705843" y="3429000"/>
            <a:ext cx="2764710" cy="132425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olid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Прямая со стрелкой 51"/>
          <p:cNvCxnSpPr>
            <a:cxnSpLocks noChangeShapeType="1"/>
            <a:stCxn id="17411" idx="0"/>
            <a:endCxn id="55" idx="4"/>
          </p:cNvCxnSpPr>
          <p:nvPr/>
        </p:nvCxnSpPr>
        <p:spPr bwMode="auto">
          <a:xfrm flipH="1" flipV="1">
            <a:off x="4632759" y="3495955"/>
            <a:ext cx="8730" cy="12493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olid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Прямая соединительная линия 23"/>
          <p:cNvCxnSpPr>
            <a:cxnSpLocks noChangeShapeType="1"/>
          </p:cNvCxnSpPr>
          <p:nvPr/>
        </p:nvCxnSpPr>
        <p:spPr bwMode="auto">
          <a:xfrm>
            <a:off x="1673900" y="2675217"/>
            <a:ext cx="0" cy="2078038"/>
          </a:xfrm>
          <a:prstGeom prst="line">
            <a:avLst/>
          </a:prstGeom>
          <a:noFill/>
          <a:ln w="38100" cmpd="dbl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Прямая со стрелкой 21"/>
          <p:cNvCxnSpPr>
            <a:cxnSpLocks noChangeShapeType="1"/>
            <a:stCxn id="17413" idx="0"/>
            <a:endCxn id="55" idx="5"/>
          </p:cNvCxnSpPr>
          <p:nvPr/>
        </p:nvCxnSpPr>
        <p:spPr bwMode="auto">
          <a:xfrm flipH="1" flipV="1">
            <a:off x="4794964" y="3429000"/>
            <a:ext cx="2727319" cy="139900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olid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Прямоугольник 70"/>
          <p:cNvSpPr/>
          <p:nvPr/>
        </p:nvSpPr>
        <p:spPr bwMode="auto">
          <a:xfrm>
            <a:off x="6406271" y="3218936"/>
            <a:ext cx="2232025" cy="792163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200" dirty="0"/>
              <a:t>Саморегулируемая </a:t>
            </a:r>
          </a:p>
          <a:p>
            <a:pPr>
              <a:defRPr/>
            </a:pPr>
            <a:r>
              <a:rPr lang="ru-RU" sz="1200" dirty="0"/>
              <a:t>организация в сфере </a:t>
            </a:r>
          </a:p>
          <a:p>
            <a:pPr>
              <a:defRPr/>
            </a:pPr>
            <a:r>
              <a:rPr lang="ru-RU" sz="1200" dirty="0"/>
              <a:t>экспертизы</a:t>
            </a:r>
          </a:p>
        </p:txBody>
      </p:sp>
      <p:sp>
        <p:nvSpPr>
          <p:cNvPr id="55" name="Овал 54"/>
          <p:cNvSpPr/>
          <p:nvPr/>
        </p:nvSpPr>
        <p:spPr bwMode="auto">
          <a:xfrm>
            <a:off x="4403365" y="3038755"/>
            <a:ext cx="458787" cy="457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solidFill>
                  <a:schemeClr val="dk1"/>
                </a:solidFill>
                <a:latin typeface="+mn-lt"/>
                <a:cs typeface="+mn-cs"/>
              </a:rPr>
              <a:t>1,2</a:t>
            </a:r>
          </a:p>
        </p:txBody>
      </p:sp>
      <p:sp>
        <p:nvSpPr>
          <p:cNvPr id="86" name="Овал 85"/>
          <p:cNvSpPr/>
          <p:nvPr/>
        </p:nvSpPr>
        <p:spPr bwMode="auto">
          <a:xfrm>
            <a:off x="1723625" y="3144769"/>
            <a:ext cx="460375" cy="457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dirty="0"/>
              <a:t>2</a:t>
            </a:r>
          </a:p>
        </p:txBody>
      </p:sp>
      <p:sp>
        <p:nvSpPr>
          <p:cNvPr id="112" name="Овал 111"/>
          <p:cNvSpPr/>
          <p:nvPr/>
        </p:nvSpPr>
        <p:spPr bwMode="auto">
          <a:xfrm>
            <a:off x="7610208" y="2708381"/>
            <a:ext cx="460375" cy="457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/>
              <a:t>3,4</a:t>
            </a:r>
          </a:p>
        </p:txBody>
      </p:sp>
      <p:cxnSp>
        <p:nvCxnSpPr>
          <p:cNvPr id="17428" name="Прямая со стрелкой 51"/>
          <p:cNvCxnSpPr>
            <a:cxnSpLocks noChangeShapeType="1"/>
            <a:endCxn id="55" idx="0"/>
          </p:cNvCxnSpPr>
          <p:nvPr/>
        </p:nvCxnSpPr>
        <p:spPr bwMode="auto">
          <a:xfrm>
            <a:off x="4631965" y="2667280"/>
            <a:ext cx="794" cy="3714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9" name="TextBox 6154"/>
          <p:cNvSpPr txBox="1">
            <a:spLocks noChangeArrowheads="1"/>
          </p:cNvSpPr>
          <p:nvPr/>
        </p:nvSpPr>
        <p:spPr bwMode="auto">
          <a:xfrm>
            <a:off x="205938" y="5650330"/>
            <a:ext cx="65056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1400" dirty="0"/>
              <a:t>1 – аттестация экспертов;</a:t>
            </a:r>
          </a:p>
          <a:p>
            <a:pPr algn="l"/>
            <a:r>
              <a:rPr lang="ru-RU" altLang="ru-RU" sz="1400" dirty="0"/>
              <a:t>2 – госконтроль за деятельностью;</a:t>
            </a:r>
          </a:p>
          <a:p>
            <a:pPr algn="l"/>
            <a:r>
              <a:rPr lang="ru-RU" altLang="ru-RU" sz="1400" dirty="0"/>
              <a:t>3 – контроль соответствия СРО законодательству и требованиям НОПРИЗ;</a:t>
            </a:r>
          </a:p>
          <a:p>
            <a:pPr algn="l"/>
            <a:r>
              <a:rPr lang="ru-RU" altLang="ru-RU" sz="1400" dirty="0"/>
              <a:t>4 – контроль, стандарты и методологическое обеспечение;</a:t>
            </a:r>
          </a:p>
        </p:txBody>
      </p:sp>
      <p:sp>
        <p:nvSpPr>
          <p:cNvPr id="34" name="Овал 33"/>
          <p:cNvSpPr/>
          <p:nvPr/>
        </p:nvSpPr>
        <p:spPr bwMode="auto">
          <a:xfrm>
            <a:off x="7544760" y="4233789"/>
            <a:ext cx="460375" cy="457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solidFill>
                  <a:schemeClr val="dk1"/>
                </a:solidFill>
                <a:latin typeface="+mn-lt"/>
                <a:cs typeface="+mn-cs"/>
              </a:rPr>
              <a:t>3,4</a:t>
            </a:r>
          </a:p>
        </p:txBody>
      </p:sp>
      <p:sp>
        <p:nvSpPr>
          <p:cNvPr id="17431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5F08BA-116E-4500-8E69-F8DB6C628D49}" type="slidenum">
              <a:rPr lang="ru-RU" altLang="ru-RU" smtClean="0"/>
              <a:pPr/>
              <a:t>35</a:t>
            </a:fld>
            <a:endParaRPr lang="ru-RU" altLang="ru-RU" dirty="0"/>
          </a:p>
        </p:txBody>
      </p:sp>
      <p:cxnSp>
        <p:nvCxnSpPr>
          <p:cNvPr id="17432" name="Прямая соединительная линия 23"/>
          <p:cNvCxnSpPr>
            <a:cxnSpLocks noChangeShapeType="1"/>
            <a:stCxn id="71" idx="2"/>
            <a:endCxn id="17413" idx="0"/>
          </p:cNvCxnSpPr>
          <p:nvPr/>
        </p:nvCxnSpPr>
        <p:spPr bwMode="auto">
          <a:xfrm flipH="1">
            <a:off x="7522283" y="4011099"/>
            <a:ext cx="1" cy="816906"/>
          </a:xfrm>
          <a:prstGeom prst="line">
            <a:avLst/>
          </a:prstGeom>
          <a:noFill/>
          <a:ln w="38100" cmpd="dbl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3" name="Прямая соединительная линия 23"/>
          <p:cNvCxnSpPr>
            <a:cxnSpLocks noChangeShapeType="1"/>
            <a:endCxn id="16" idx="1"/>
          </p:cNvCxnSpPr>
          <p:nvPr/>
        </p:nvCxnSpPr>
        <p:spPr bwMode="auto">
          <a:xfrm flipV="1">
            <a:off x="5389202" y="2364068"/>
            <a:ext cx="1199022" cy="6350"/>
          </a:xfrm>
          <a:prstGeom prst="line">
            <a:avLst/>
          </a:prstGeom>
          <a:noFill/>
          <a:ln w="38100" cmpd="dbl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Овал 88"/>
          <p:cNvSpPr/>
          <p:nvPr/>
        </p:nvSpPr>
        <p:spPr bwMode="auto">
          <a:xfrm>
            <a:off x="5698445" y="2486637"/>
            <a:ext cx="498475" cy="457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solidFill>
                  <a:schemeClr val="dk1"/>
                </a:solidFill>
                <a:latin typeface="+mn-lt"/>
                <a:cs typeface="+mn-cs"/>
              </a:rPr>
              <a:t>2</a:t>
            </a:r>
          </a:p>
        </p:txBody>
      </p:sp>
      <p:cxnSp>
        <p:nvCxnSpPr>
          <p:cNvPr id="17440" name="Прямая соединительная линия 23"/>
          <p:cNvCxnSpPr>
            <a:cxnSpLocks noChangeShapeType="1"/>
            <a:stCxn id="14" idx="1"/>
            <a:endCxn id="13" idx="3"/>
          </p:cNvCxnSpPr>
          <p:nvPr/>
        </p:nvCxnSpPr>
        <p:spPr bwMode="auto">
          <a:xfrm flipH="1">
            <a:off x="2453857" y="2322793"/>
            <a:ext cx="1197033" cy="20637"/>
          </a:xfrm>
          <a:prstGeom prst="line">
            <a:avLst/>
          </a:prstGeom>
          <a:noFill/>
          <a:ln w="38100" cmpd="dbl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Овал 34"/>
          <p:cNvSpPr/>
          <p:nvPr/>
        </p:nvSpPr>
        <p:spPr bwMode="auto">
          <a:xfrm>
            <a:off x="2735696" y="2395817"/>
            <a:ext cx="458787" cy="4572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>
                <a:solidFill>
                  <a:schemeClr val="dk1"/>
                </a:solidFill>
                <a:latin typeface="+mn-lt"/>
                <a:cs typeface="+mn-cs"/>
              </a:rPr>
              <a:t>2</a:t>
            </a:r>
          </a:p>
        </p:txBody>
      </p:sp>
      <p:cxnSp>
        <p:nvCxnSpPr>
          <p:cNvPr id="37" name="Прямая соединительная линия 23"/>
          <p:cNvCxnSpPr>
            <a:cxnSpLocks noChangeShapeType="1"/>
            <a:endCxn id="71" idx="0"/>
          </p:cNvCxnSpPr>
          <p:nvPr/>
        </p:nvCxnSpPr>
        <p:spPr bwMode="auto">
          <a:xfrm flipH="1">
            <a:off x="7522284" y="2569362"/>
            <a:ext cx="13530" cy="649574"/>
          </a:xfrm>
          <a:prstGeom prst="line">
            <a:avLst/>
          </a:prstGeom>
          <a:noFill/>
          <a:ln w="38100" cmpd="dbl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66EF3ABE-B22B-456A-9C8C-A64B98B89EF5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  <p:sp>
        <p:nvSpPr>
          <p:cNvPr id="28" name="Заголовок 2">
            <a:extLst>
              <a:ext uri="{FF2B5EF4-FFF2-40B4-BE49-F238E27FC236}">
                <a16:creationId xmlns:a16="http://schemas.microsoft.com/office/drawing/2014/main" xmlns="" id="{0C364997-D24B-4EF4-B352-4AB08D44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643235"/>
            <a:ext cx="9067800" cy="5222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Инновационное развитие института строительной экспертизы</a:t>
            </a:r>
          </a:p>
        </p:txBody>
      </p:sp>
    </p:spTree>
    <p:extLst>
      <p:ext uri="{BB962C8B-B14F-4D97-AF65-F5344CB8AC3E}">
        <p14:creationId xmlns:p14="http://schemas.microsoft.com/office/powerpoint/2010/main" val="3513086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верх 8"/>
          <p:cNvSpPr/>
          <p:nvPr/>
        </p:nvSpPr>
        <p:spPr>
          <a:xfrm>
            <a:off x="1801385" y="5878450"/>
            <a:ext cx="178949" cy="1929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>
            <a:off x="1784786" y="3070859"/>
            <a:ext cx="178949" cy="1929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>
            <a:off x="1797079" y="4413187"/>
            <a:ext cx="178949" cy="1929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1797079" y="5177617"/>
            <a:ext cx="178949" cy="1929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02156" y="6354903"/>
            <a:ext cx="2133600" cy="365125"/>
          </a:xfrm>
        </p:spPr>
        <p:txBody>
          <a:bodyPr>
            <a:normAutofit/>
          </a:bodyPr>
          <a:lstStyle/>
          <a:p>
            <a:fld id="{D7F10018-B1A2-424A-A02A-1FD3020DBBD9}" type="slidenum">
              <a:rPr lang="ru-RU" smtClean="0">
                <a:solidFill>
                  <a:schemeClr val="tx1"/>
                </a:solidFill>
              </a:rPr>
              <a:pPr/>
              <a:t>36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4"/>
          <p:cNvSpPr/>
          <p:nvPr/>
        </p:nvSpPr>
        <p:spPr>
          <a:xfrm>
            <a:off x="185473" y="2328104"/>
            <a:ext cx="3786214" cy="7397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архитектор и профессиональный инженер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3877" y="5384927"/>
            <a:ext cx="3786214" cy="49352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Инженер-интерн, </a:t>
            </a:r>
            <a:b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архитектор-интерн</a:t>
            </a:r>
          </a:p>
        </p:txBody>
      </p:sp>
      <p:sp>
        <p:nvSpPr>
          <p:cNvPr id="28" name="Скругленный прямоугольник 4"/>
          <p:cNvSpPr/>
          <p:nvPr/>
        </p:nvSpPr>
        <p:spPr>
          <a:xfrm>
            <a:off x="103877" y="6021288"/>
            <a:ext cx="3786214" cy="6672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lnSpc>
                <a:spcPct val="90000"/>
              </a:lnSpc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 вуза по архитектурной и инженерной специальности (бакалавр/магистр)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69251" y="5187187"/>
            <a:ext cx="1886925" cy="138499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361950" indent="-3619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Вправе занимать должности:</a:t>
            </a:r>
          </a:p>
          <a:p>
            <a:pPr marL="0" indent="0"/>
            <a:r>
              <a:rPr lang="ru-RU" dirty="0"/>
              <a:t>Помощник ГИП, ГАП</a:t>
            </a:r>
          </a:p>
          <a:p>
            <a:pPr marL="0" indent="0"/>
            <a:r>
              <a:rPr lang="ru-RU" dirty="0"/>
              <a:t>Инженер без категории</a:t>
            </a:r>
          </a:p>
          <a:p>
            <a:pPr marL="0" indent="0"/>
            <a:r>
              <a:rPr lang="ru-RU" dirty="0"/>
              <a:t>Архитектор без категории</a:t>
            </a:r>
          </a:p>
          <a:p>
            <a:pPr marL="0" indent="0"/>
            <a:r>
              <a:rPr lang="ru-RU" dirty="0"/>
              <a:t>Техник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85473" y="3241039"/>
            <a:ext cx="3786214" cy="480131"/>
          </a:xfrm>
          <a:custGeom>
            <a:avLst/>
            <a:gdLst>
              <a:gd name="connsiteX0" fmla="*/ 0 w 3786214"/>
              <a:gd name="connsiteY0" fmla="*/ 0 h 646331"/>
              <a:gd name="connsiteX1" fmla="*/ 3786214 w 3786214"/>
              <a:gd name="connsiteY1" fmla="*/ 0 h 646331"/>
              <a:gd name="connsiteX2" fmla="*/ 3786214 w 3786214"/>
              <a:gd name="connsiteY2" fmla="*/ 646331 h 646331"/>
              <a:gd name="connsiteX3" fmla="*/ 0 w 3786214"/>
              <a:gd name="connsiteY3" fmla="*/ 646331 h 646331"/>
              <a:gd name="connsiteX4" fmla="*/ 0 w 3786214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214" h="646331">
                <a:moveTo>
                  <a:pt x="0" y="0"/>
                </a:moveTo>
                <a:lnTo>
                  <a:pt x="3786214" y="0"/>
                </a:lnTo>
                <a:lnTo>
                  <a:pt x="3786214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Квалификационный экзамен в </a:t>
            </a:r>
            <a:r>
              <a:rPr lang="ru-RU" dirty="0">
                <a:solidFill>
                  <a:srgbClr val="C00000"/>
                </a:solidFill>
              </a:rPr>
              <a:t>ЦОК </a:t>
            </a:r>
            <a:r>
              <a:rPr lang="ru-RU" dirty="0"/>
              <a:t>при наличии рекомендаций и портфолио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9033" y="3933056"/>
            <a:ext cx="3786214" cy="480131"/>
          </a:xfrm>
          <a:custGeom>
            <a:avLst/>
            <a:gdLst>
              <a:gd name="connsiteX0" fmla="*/ 0 w 3786214"/>
              <a:gd name="connsiteY0" fmla="*/ 0 h 646331"/>
              <a:gd name="connsiteX1" fmla="*/ 3786214 w 3786214"/>
              <a:gd name="connsiteY1" fmla="*/ 0 h 646331"/>
              <a:gd name="connsiteX2" fmla="*/ 3786214 w 3786214"/>
              <a:gd name="connsiteY2" fmla="*/ 646331 h 646331"/>
              <a:gd name="connsiteX3" fmla="*/ 0 w 3786214"/>
              <a:gd name="connsiteY3" fmla="*/ 646331 h 646331"/>
              <a:gd name="connsiteX4" fmla="*/ 0 w 3786214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6214" h="646331">
                <a:moveTo>
                  <a:pt x="0" y="0"/>
                </a:moveTo>
                <a:lnTo>
                  <a:pt x="3786214" y="0"/>
                </a:lnTo>
                <a:lnTo>
                  <a:pt x="3786214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 профессиональное образование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00192" y="3947938"/>
            <a:ext cx="2771800" cy="193899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1950" indent="-361950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Вправе занимать должности: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инженер проекта (ГИП)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архитектор проекта (ГАП)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специалист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группы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инженер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архитектор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 1,2 и 3 категории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Архитектор 1,2 и 3 категории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1538" y="4581128"/>
            <a:ext cx="3786214" cy="5964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Практическая архитектурная и инженерная деятельность (стажировка)</a:t>
            </a:r>
          </a:p>
        </p:txBody>
      </p:sp>
      <p:sp>
        <p:nvSpPr>
          <p:cNvPr id="47" name="Заголовок 2"/>
          <p:cNvSpPr>
            <a:spLocks noGrp="1"/>
          </p:cNvSpPr>
          <p:nvPr>
            <p:ph type="title"/>
          </p:nvPr>
        </p:nvSpPr>
        <p:spPr>
          <a:xfrm>
            <a:off x="442459" y="790922"/>
            <a:ext cx="8496944" cy="477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профессиональных квалификаций специалистов отрасли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971687" y="2697997"/>
            <a:ext cx="2256497" cy="226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3890092" y="5468071"/>
            <a:ext cx="368233" cy="226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>
            <a:off x="1797078" y="3740074"/>
            <a:ext cx="178949" cy="1929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668313" y="1268760"/>
            <a:ext cx="3263758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1950" indent="-361950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Вправе занимать должности: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бюро (ГИП, ГАП)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инженер проекта (ГИП)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архитектор проекта (ГАП)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4269251" y="3167350"/>
            <a:ext cx="1670901" cy="1342328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Национальный реестр специалистов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593838" y="2811470"/>
            <a:ext cx="194186" cy="371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гнутая влево стрелка 16"/>
          <p:cNvSpPr/>
          <p:nvPr/>
        </p:nvSpPr>
        <p:spPr>
          <a:xfrm rot="10800000">
            <a:off x="5436096" y="2469088"/>
            <a:ext cx="288032" cy="794752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24328" y="3838514"/>
            <a:ext cx="161764" cy="109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5473" y="1268760"/>
            <a:ext cx="3786214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Стандарт профессиональной деятельности инженера, архитектора определяет в том числе основные принципы приобретения статуса профессионального инженера, архитектора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2636912"/>
            <a:ext cx="2843808" cy="12016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Проф. стандарты по должностям (Минтруд России) описывают квалификационные требования к занимаемой должности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10395A59-543B-4D72-9EC3-9D71ECE852C7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70257" y="540783"/>
            <a:ext cx="9047162" cy="51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Кадровое обеспечение строительной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3814526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9674" y="1179221"/>
            <a:ext cx="81002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НЕОБХОДИМЫХ ДЛЯ ПЕРЕХОДА ОТРАСЛИ НА УПРАВЛЕНИЕ ЖИЗНЕННЫМ ЦИКЛОМ ОКС С ИСПОЛЬЗОВАНИЕМ ТИМ</a:t>
            </a:r>
          </a:p>
        </p:txBody>
      </p:sp>
      <p:sp>
        <p:nvSpPr>
          <p:cNvPr id="5" name="Скругленный прямоугольник 40">
            <a:extLst>
              <a:ext uri="{FF2B5EF4-FFF2-40B4-BE49-F238E27FC236}">
                <a16:creationId xmlns:a16="http://schemas.microsoft.com/office/drawing/2014/main" xmlns="" id="{5D7635B9-C1D9-4D29-AE0A-AA0FF89121AD}"/>
              </a:ext>
            </a:extLst>
          </p:cNvPr>
          <p:cNvSpPr/>
          <p:nvPr/>
        </p:nvSpPr>
        <p:spPr>
          <a:xfrm>
            <a:off x="1286555" y="3536719"/>
            <a:ext cx="6039660" cy="44641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1050" kern="0" dirty="0">
                <a:solidFill>
                  <a:prstClr val="white"/>
                </a:solidFill>
                <a:latin typeface="Calibri Light"/>
              </a:rPr>
              <a:t>2018 - 2024 гг.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5220" y="4502762"/>
            <a:ext cx="10439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21"/>
            <a:r>
              <a:rPr lang="ru-RU" sz="6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нормативно-правовой базы внедрения системы управления жизненным циклом объектов капитального строительства с применением технологии информационного моделирования.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6621" y="4436151"/>
            <a:ext cx="980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21"/>
            <a:r>
              <a:rPr lang="ru-RU" sz="6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методических основ, обеспечивающих внедрение системы управления жизненным циклом объектов капитального строительства с применением технологии информационного моделирования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84445" y="4495436"/>
            <a:ext cx="10830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21"/>
            <a:r>
              <a:rPr lang="ru-RU" sz="6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сводов правил и стандартов, устанавливающих требования к процессам управления жизненным циклом объектов капитального строительства с применением технологии информационного моделирования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99773" y="4518905"/>
            <a:ext cx="1060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21"/>
            <a:r>
              <a:rPr lang="ru-RU" sz="6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современных технологий и платформенных решений, обеспечивающих поддержку организаций, переходящих на использование технологии информационного моделирования </a:t>
            </a:r>
          </a:p>
        </p:txBody>
      </p:sp>
      <p:sp>
        <p:nvSpPr>
          <p:cNvPr id="11" name="Скругленный прямоугольник 40">
            <a:extLst>
              <a:ext uri="{FF2B5EF4-FFF2-40B4-BE49-F238E27FC236}">
                <a16:creationId xmlns:a16="http://schemas.microsoft.com/office/drawing/2014/main" xmlns="" id="{5D7635B9-C1D9-4D29-AE0A-AA0FF89121AD}"/>
              </a:ext>
            </a:extLst>
          </p:cNvPr>
          <p:cNvSpPr/>
          <p:nvPr/>
        </p:nvSpPr>
        <p:spPr>
          <a:xfrm>
            <a:off x="6758179" y="4224785"/>
            <a:ext cx="856481" cy="1467386"/>
          </a:xfrm>
          <a:prstGeom prst="round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sz="1050" kern="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2" name="Скругленный прямоугольник 40">
            <a:extLst>
              <a:ext uri="{FF2B5EF4-FFF2-40B4-BE49-F238E27FC236}">
                <a16:creationId xmlns:a16="http://schemas.microsoft.com/office/drawing/2014/main" xmlns="" id="{5D7635B9-C1D9-4D29-AE0A-AA0FF89121AD}"/>
              </a:ext>
            </a:extLst>
          </p:cNvPr>
          <p:cNvSpPr/>
          <p:nvPr/>
        </p:nvSpPr>
        <p:spPr>
          <a:xfrm>
            <a:off x="1510100" y="4205121"/>
            <a:ext cx="965328" cy="1471082"/>
          </a:xfrm>
          <a:prstGeom prst="round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sz="1050" kern="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3" name="Скругленный прямоугольник 40">
            <a:extLst>
              <a:ext uri="{FF2B5EF4-FFF2-40B4-BE49-F238E27FC236}">
                <a16:creationId xmlns:a16="http://schemas.microsoft.com/office/drawing/2014/main" xmlns="" id="{5D7635B9-C1D9-4D29-AE0A-AA0FF89121AD}"/>
              </a:ext>
            </a:extLst>
          </p:cNvPr>
          <p:cNvSpPr/>
          <p:nvPr/>
        </p:nvSpPr>
        <p:spPr>
          <a:xfrm>
            <a:off x="365755" y="4189366"/>
            <a:ext cx="1079072" cy="1442105"/>
          </a:xfrm>
          <a:prstGeom prst="round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sz="1050" kern="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4" name="Скругленный прямоугольник 40">
            <a:extLst>
              <a:ext uri="{FF2B5EF4-FFF2-40B4-BE49-F238E27FC236}">
                <a16:creationId xmlns:a16="http://schemas.microsoft.com/office/drawing/2014/main" xmlns="" id="{5D7635B9-C1D9-4D29-AE0A-AA0FF89121AD}"/>
              </a:ext>
            </a:extLst>
          </p:cNvPr>
          <p:cNvSpPr/>
          <p:nvPr/>
        </p:nvSpPr>
        <p:spPr>
          <a:xfrm>
            <a:off x="3763663" y="4230976"/>
            <a:ext cx="1132478" cy="1442105"/>
          </a:xfrm>
          <a:prstGeom prst="round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sz="1050" kern="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5" name="Скругленный прямоугольник 40">
            <a:extLst>
              <a:ext uri="{FF2B5EF4-FFF2-40B4-BE49-F238E27FC236}">
                <a16:creationId xmlns:a16="http://schemas.microsoft.com/office/drawing/2014/main" xmlns="" id="{5D7635B9-C1D9-4D29-AE0A-AA0FF89121AD}"/>
              </a:ext>
            </a:extLst>
          </p:cNvPr>
          <p:cNvSpPr/>
          <p:nvPr/>
        </p:nvSpPr>
        <p:spPr>
          <a:xfrm>
            <a:off x="2600511" y="4222648"/>
            <a:ext cx="1089539" cy="1442105"/>
          </a:xfrm>
          <a:prstGeom prst="round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sz="1050" kern="0" dirty="0">
              <a:solidFill>
                <a:prstClr val="white"/>
              </a:solidFill>
              <a:latin typeface="Calibri Ligh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BB5044-8A79-43E0-96E0-7C833DA469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161"/>
            <a:ext cx="8098990" cy="17306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Скругленный прямоугольник 40">
            <a:extLst>
              <a:ext uri="{FF2B5EF4-FFF2-40B4-BE49-F238E27FC236}">
                <a16:creationId xmlns:a16="http://schemas.microsoft.com/office/drawing/2014/main" xmlns="" id="{5D7635B9-C1D9-4D29-AE0A-AA0FF89121AD}"/>
              </a:ext>
            </a:extLst>
          </p:cNvPr>
          <p:cNvSpPr/>
          <p:nvPr/>
        </p:nvSpPr>
        <p:spPr>
          <a:xfrm>
            <a:off x="4955138" y="4232758"/>
            <a:ext cx="1732283" cy="1491854"/>
          </a:xfrm>
          <a:prstGeom prst="round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sz="1050" kern="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36612" y="4429880"/>
            <a:ext cx="16920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цифровой экосистемы управления жизненным циклом объектов капитального строительства с применением современных информационных технологий и платформенных решений на базе существующих и разрабатываемых информационных систем в сфере градостроительной деятельности, предоставляющих возможность коллективного управления достоверной информацией об объектах капитального строительства на протяжении всего жизненного цикла</a:t>
            </a:r>
          </a:p>
        </p:txBody>
      </p:sp>
      <p:sp>
        <p:nvSpPr>
          <p:cNvPr id="33" name="Скругленный прямоугольник 40">
            <a:extLst>
              <a:ext uri="{FF2B5EF4-FFF2-40B4-BE49-F238E27FC236}">
                <a16:creationId xmlns:a16="http://schemas.microsoft.com/office/drawing/2014/main" xmlns="" id="{5D7635B9-C1D9-4D29-AE0A-AA0FF89121AD}"/>
              </a:ext>
            </a:extLst>
          </p:cNvPr>
          <p:cNvSpPr/>
          <p:nvPr/>
        </p:nvSpPr>
        <p:spPr>
          <a:xfrm>
            <a:off x="7672165" y="4228476"/>
            <a:ext cx="968222" cy="1442105"/>
          </a:xfrm>
          <a:prstGeom prst="round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ru-RU" sz="1050" kern="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95000" y="4501428"/>
            <a:ext cx="7310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 профессиональной подготовки специалистов в сфере информационного моделирования в строительстве.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671965" y="4468570"/>
            <a:ext cx="930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Утверждение показателей эффективности системы управления жизненным циклом объектов капитального строительства с применением технологии информационного моделирования</a:t>
            </a:r>
            <a:endParaRPr lang="ru-RU" sz="600" dirty="0">
              <a:solidFill>
                <a:schemeClr val="tx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48928" y="4130800"/>
            <a:ext cx="8579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ru-RU" sz="15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35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574504" y="4130800"/>
            <a:ext cx="867545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35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35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695334" y="4128336"/>
            <a:ext cx="877163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35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867803" y="4116858"/>
            <a:ext cx="87716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5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35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955138" y="4168449"/>
            <a:ext cx="877163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35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795000" y="4156971"/>
            <a:ext cx="87716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351" dirty="0">
              <a:solidFill>
                <a:schemeClr val="tx2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731490" y="4145494"/>
            <a:ext cx="8579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ru-RU" sz="15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35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97706" y="3670112"/>
            <a:ext cx="685800" cy="200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49" name="Прямоугольник 48"/>
          <p:cNvSpPr/>
          <p:nvPr/>
        </p:nvSpPr>
        <p:spPr>
          <a:xfrm>
            <a:off x="7329263" y="3663925"/>
            <a:ext cx="685800" cy="200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50" name="Стрелка: вправо 28">
            <a:extLst>
              <a:ext uri="{FF2B5EF4-FFF2-40B4-BE49-F238E27FC236}">
                <a16:creationId xmlns:a16="http://schemas.microsoft.com/office/drawing/2014/main" xmlns="" id="{2DBF2C29-26E6-4B5F-AA29-D2E3AA270D3D}"/>
              </a:ext>
            </a:extLst>
          </p:cNvPr>
          <p:cNvSpPr/>
          <p:nvPr/>
        </p:nvSpPr>
        <p:spPr>
          <a:xfrm rot="5400000">
            <a:off x="415952" y="3736010"/>
            <a:ext cx="507445" cy="363277"/>
          </a:xfrm>
          <a:prstGeom prst="rightArrow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41">
              <a:defRPr/>
            </a:pPr>
            <a:endParaRPr lang="ru-RU" sz="750" kern="0" dirty="0">
              <a:solidFill>
                <a:prstClr val="white"/>
              </a:solidFill>
            </a:endParaRPr>
          </a:p>
        </p:txBody>
      </p:sp>
      <p:sp>
        <p:nvSpPr>
          <p:cNvPr id="51" name="Стрелка: вправо 28">
            <a:extLst>
              <a:ext uri="{FF2B5EF4-FFF2-40B4-BE49-F238E27FC236}">
                <a16:creationId xmlns:a16="http://schemas.microsoft.com/office/drawing/2014/main" xmlns="" id="{2DBF2C29-26E6-4B5F-AA29-D2E3AA270D3D}"/>
              </a:ext>
            </a:extLst>
          </p:cNvPr>
          <p:cNvSpPr/>
          <p:nvPr/>
        </p:nvSpPr>
        <p:spPr>
          <a:xfrm rot="5400000">
            <a:off x="7761342" y="3733087"/>
            <a:ext cx="507445" cy="363277"/>
          </a:xfrm>
          <a:prstGeom prst="rightArrow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41">
              <a:defRPr/>
            </a:pPr>
            <a:endParaRPr lang="ru-RU" sz="750" kern="0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940C236-0607-4FF6-B0F9-EEC242D66915}"/>
              </a:ext>
            </a:extLst>
          </p:cNvPr>
          <p:cNvSpPr/>
          <p:nvPr/>
        </p:nvSpPr>
        <p:spPr>
          <a:xfrm>
            <a:off x="239105" y="705773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информационного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моделирования (ТИМ)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89849" y="6381328"/>
            <a:ext cx="2133600" cy="365125"/>
          </a:xfrm>
        </p:spPr>
        <p:txBody>
          <a:bodyPr/>
          <a:lstStyle/>
          <a:p>
            <a:pPr>
              <a:defRPr/>
            </a:pPr>
            <a:fld id="{683A721E-FD57-4065-A2A2-12CE202D0B49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xmlns="" id="{FE7FDF44-A097-4D6A-8967-766771756D61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16416" y="252949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015064" y="1664161"/>
            <a:ext cx="1128936" cy="1730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532804" y="3120407"/>
            <a:ext cx="16129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СНОС И УТИЛИЗАЦИЯ</a:t>
            </a:r>
          </a:p>
        </p:txBody>
      </p:sp>
      <p:sp>
        <p:nvSpPr>
          <p:cNvPr id="19" name="Нашивка 18"/>
          <p:cNvSpPr/>
          <p:nvPr/>
        </p:nvSpPr>
        <p:spPr>
          <a:xfrm>
            <a:off x="7614660" y="2348880"/>
            <a:ext cx="1529340" cy="773045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3010" name="Picture 2" descr="http://www.vantunen.org/hrd/coleman2g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10" y="2348880"/>
            <a:ext cx="919254" cy="61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96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055E20F-84EA-40D0-A888-7E74D224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3002" y="6469631"/>
            <a:ext cx="2133600" cy="365125"/>
          </a:xfrm>
        </p:spPr>
        <p:txBody>
          <a:bodyPr/>
          <a:lstStyle/>
          <a:p>
            <a:pPr>
              <a:defRPr/>
            </a:pPr>
            <a:fld id="{A37949A2-80F5-479F-A19E-DE966F61A84F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4CABCD-E548-4924-A866-BE5CE6A926A8}"/>
              </a:ext>
            </a:extLst>
          </p:cNvPr>
          <p:cNvSpPr/>
          <p:nvPr/>
        </p:nvSpPr>
        <p:spPr>
          <a:xfrm>
            <a:off x="239105" y="705773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информационного моделирования</a:t>
            </a:r>
          </a:p>
        </p:txBody>
      </p:sp>
      <p:pic>
        <p:nvPicPr>
          <p:cNvPr id="40962" name="Picture 2" descr="https://www.feedsfloor.com/sites/default/files/Global%20Building%20Information%20Modelling%20%28BIM%29%20Market.jpg">
            <a:extLst>
              <a:ext uri="{FF2B5EF4-FFF2-40B4-BE49-F238E27FC236}">
                <a16:creationId xmlns:a16="http://schemas.microsoft.com/office/drawing/2014/main" xmlns="" id="{894DB10B-F416-4D98-B85F-D1D009A56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7" y="2791346"/>
            <a:ext cx="3099971" cy="232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65587CA-A220-404E-981A-C97D987E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22" y="1033791"/>
            <a:ext cx="8898874" cy="707886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none" dirty="0">
                <a:solidFill>
                  <a:srgbClr val="0070C0"/>
                </a:solidFill>
              </a:rPr>
              <a:t>Сопряжение моделей </a:t>
            </a:r>
            <a:r>
              <a:rPr lang="en-US" sz="2000" b="1" cap="none" dirty="0">
                <a:solidFill>
                  <a:srgbClr val="0070C0"/>
                </a:solidFill>
              </a:rPr>
              <a:t>BIM</a:t>
            </a:r>
            <a:r>
              <a:rPr lang="ru-RU" sz="2000" b="1" cap="none" dirty="0">
                <a:solidFill>
                  <a:srgbClr val="0070C0"/>
                </a:solidFill>
              </a:rPr>
              <a:t> с элементами информационной системы обеспечения градостроительной деятельности (ИСОГД)</a:t>
            </a:r>
            <a:endParaRPr lang="ru-RU" sz="2000" b="1" cap="none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48E6FE-D90A-475F-8E78-DBBF809AF877}"/>
              </a:ext>
            </a:extLst>
          </p:cNvPr>
          <p:cNvSpPr/>
          <p:nvPr/>
        </p:nvSpPr>
        <p:spPr>
          <a:xfrm>
            <a:off x="137622" y="1788412"/>
            <a:ext cx="3066226" cy="9205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</a:rPr>
              <a:t>Проектирование по </a:t>
            </a:r>
            <a:r>
              <a:rPr lang="en-US" sz="1600" dirty="0">
                <a:solidFill>
                  <a:srgbClr val="002060"/>
                </a:solidFill>
              </a:rPr>
              <a:t>BIM</a:t>
            </a:r>
            <a:r>
              <a:rPr lang="ru-RU" sz="1600" dirty="0">
                <a:solidFill>
                  <a:srgbClr val="002060"/>
                </a:solidFill>
              </a:rPr>
              <a:t> технологиям: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Сбор, хранение и обработка информации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F7417-92CB-45B3-A140-9DB3F55CAE52}"/>
              </a:ext>
            </a:extLst>
          </p:cNvPr>
          <p:cNvSpPr/>
          <p:nvPr/>
        </p:nvSpPr>
        <p:spPr>
          <a:xfrm>
            <a:off x="114965" y="5589240"/>
            <a:ext cx="3066226" cy="9205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</a:rPr>
              <a:t>Формы представления модели: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текстовая, графическая (2</a:t>
            </a:r>
            <a:r>
              <a:rPr lang="en-US" sz="1600" dirty="0">
                <a:solidFill>
                  <a:srgbClr val="002060"/>
                </a:solidFill>
              </a:rPr>
              <a:t>D </a:t>
            </a:r>
            <a:r>
              <a:rPr lang="ru-RU" sz="1600" dirty="0">
                <a:solidFill>
                  <a:srgbClr val="002060"/>
                </a:solidFill>
              </a:rPr>
              <a:t>чертежи и схемы, 3</a:t>
            </a:r>
            <a:r>
              <a:rPr lang="en-US" sz="1600" dirty="0">
                <a:solidFill>
                  <a:srgbClr val="002060"/>
                </a:solidFill>
              </a:rPr>
              <a:t>D</a:t>
            </a:r>
            <a:r>
              <a:rPr lang="ru-RU" sz="1600" dirty="0">
                <a:solidFill>
                  <a:srgbClr val="002060"/>
                </a:solidFill>
              </a:rPr>
              <a:t> модели)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7688D00-4CD6-42CF-80EF-D62A32C88B71}"/>
              </a:ext>
            </a:extLst>
          </p:cNvPr>
          <p:cNvSpPr/>
          <p:nvPr/>
        </p:nvSpPr>
        <p:spPr>
          <a:xfrm>
            <a:off x="120749" y="5116323"/>
            <a:ext cx="3066226" cy="472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</a:rPr>
              <a:t>Файлы в специальных форматах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CA02A4C1-A1D2-4B45-A972-9DC6BEB67F87}"/>
              </a:ext>
            </a:extLst>
          </p:cNvPr>
          <p:cNvSpPr/>
          <p:nvPr/>
        </p:nvSpPr>
        <p:spPr>
          <a:xfrm>
            <a:off x="3402158" y="2001924"/>
            <a:ext cx="2537155" cy="43351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Обеспечение хранения, доступа и обработки данных</a:t>
            </a:r>
          </a:p>
          <a:p>
            <a:endParaRPr lang="ru-RU" sz="800" dirty="0"/>
          </a:p>
          <a:p>
            <a:r>
              <a:rPr lang="ru-RU" sz="1600" dirty="0"/>
              <a:t>Индексация по единому классификатору строительной информации</a:t>
            </a:r>
          </a:p>
          <a:p>
            <a:endParaRPr lang="ru-RU" sz="800" dirty="0"/>
          </a:p>
          <a:p>
            <a:r>
              <a:rPr lang="ru-RU" sz="1600" dirty="0"/>
              <a:t>Конвертация в форматы передачи данных</a:t>
            </a:r>
          </a:p>
          <a:p>
            <a:endParaRPr lang="ru-RU" sz="800" dirty="0"/>
          </a:p>
          <a:p>
            <a:r>
              <a:rPr lang="ru-RU" sz="1600" dirty="0"/>
              <a:t>База данных, с ограниченным доступом, обновлением файлов, хранением истории модели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A3534B3-E56C-4EC4-AB68-D0AA34BC8C08}"/>
              </a:ext>
            </a:extLst>
          </p:cNvPr>
          <p:cNvSpPr/>
          <p:nvPr/>
        </p:nvSpPr>
        <p:spPr>
          <a:xfrm>
            <a:off x="6340215" y="1728673"/>
            <a:ext cx="2664543" cy="4781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ИСОГД:</a:t>
            </a:r>
          </a:p>
          <a:p>
            <a:r>
              <a:rPr lang="ru-RU" sz="1600" dirty="0"/>
              <a:t>ФГИС ОГД</a:t>
            </a:r>
          </a:p>
          <a:p>
            <a:r>
              <a:rPr lang="ru-RU" sz="1600" dirty="0"/>
              <a:t>Субъектные ИСОГД</a:t>
            </a:r>
          </a:p>
          <a:p>
            <a:r>
              <a:rPr lang="ru-RU" sz="1600" dirty="0"/>
              <a:t>Система идентификации и персонального доступа</a:t>
            </a:r>
          </a:p>
          <a:p>
            <a:r>
              <a:rPr lang="ru-RU" sz="1600" dirty="0"/>
              <a:t>Подсистемы:</a:t>
            </a:r>
          </a:p>
          <a:p>
            <a:r>
              <a:rPr lang="ru-RU" sz="1600" dirty="0"/>
              <a:t>Экспертизы, Стройнадзора, ЕГРН, кадастра, ГИС ЖКХ, Ростехнадзора, НОСТРОЙ,  НОПРИЗ, Застройщиков, и др.</a:t>
            </a:r>
          </a:p>
          <a:p>
            <a:r>
              <a:rPr lang="ru-RU" sz="1600" dirty="0"/>
              <a:t>Базы данных:</a:t>
            </a:r>
          </a:p>
          <a:p>
            <a:r>
              <a:rPr lang="ru-RU" sz="1600" dirty="0"/>
              <a:t>Нормативно-правовая, нормативно-техническая, территориального планирования,</a:t>
            </a:r>
          </a:p>
          <a:p>
            <a:r>
              <a:rPr lang="ru-RU" sz="1600" dirty="0"/>
              <a:t>недвижимости, сметных норм, и др. 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B4F5931E-C47C-4A00-95CC-3B9F342636B7}"/>
              </a:ext>
            </a:extLst>
          </p:cNvPr>
          <p:cNvSpPr/>
          <p:nvPr/>
        </p:nvSpPr>
        <p:spPr>
          <a:xfrm>
            <a:off x="3205468" y="5208765"/>
            <a:ext cx="23289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лево-вправо 13">
            <a:extLst>
              <a:ext uri="{FF2B5EF4-FFF2-40B4-BE49-F238E27FC236}">
                <a16:creationId xmlns:a16="http://schemas.microsoft.com/office/drawing/2014/main" xmlns="" id="{2A10E712-A60B-4E5E-A4C3-67C4B49005D2}"/>
              </a:ext>
            </a:extLst>
          </p:cNvPr>
          <p:cNvSpPr/>
          <p:nvPr/>
        </p:nvSpPr>
        <p:spPr>
          <a:xfrm>
            <a:off x="5900777" y="2791346"/>
            <a:ext cx="470451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194CD1DD-473F-4DCA-A0CE-8F5B12A0232F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1542002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622" y="1033791"/>
            <a:ext cx="7734755" cy="400110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Стимулирование внедрения </a:t>
            </a:r>
            <a:r>
              <a:rPr lang="en-US" sz="2000" b="1" dirty="0">
                <a:solidFill>
                  <a:srgbClr val="0070C0"/>
                </a:solidFill>
              </a:rPr>
              <a:t>BIM</a:t>
            </a:r>
            <a:endParaRPr lang="ru-RU" sz="2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E6F026B-9458-4E25-98E2-7BBB8B3D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469631"/>
            <a:ext cx="2133600" cy="365125"/>
          </a:xfrm>
        </p:spPr>
        <p:txBody>
          <a:bodyPr/>
          <a:lstStyle/>
          <a:p>
            <a:fld id="{DC9E2799-882D-4963-93B0-763D814CD93A}" type="slidenum">
              <a:rPr lang="ru-RU" smtClean="0">
                <a:solidFill>
                  <a:schemeClr val="tx1"/>
                </a:solidFill>
              </a:rPr>
              <a:pPr/>
              <a:t>39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208969"/>
              </p:ext>
            </p:extLst>
          </p:nvPr>
        </p:nvGraphicFramePr>
        <p:xfrm>
          <a:off x="275536" y="1511551"/>
          <a:ext cx="864096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584">
                  <a:extLst>
                    <a:ext uri="{9D8B030D-6E8A-4147-A177-3AD203B41FA5}">
                      <a16:colId xmlns:a16="http://schemas.microsoft.com/office/drawing/2014/main" xmlns="" val="1970000401"/>
                    </a:ext>
                  </a:extLst>
                </a:gridCol>
                <a:gridCol w="3264376">
                  <a:extLst>
                    <a:ext uri="{9D8B030D-6E8A-4147-A177-3AD203B41FA5}">
                      <a16:colId xmlns:a16="http://schemas.microsoft.com/office/drawing/2014/main" xmlns="" val="918629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Направление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Комментарий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830066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/>
                        <a:t>Прием </a:t>
                      </a:r>
                      <a:r>
                        <a:rPr lang="en-US" sz="1600" b="0" dirty="0"/>
                        <a:t>BIM</a:t>
                      </a:r>
                      <a:r>
                        <a:rPr lang="ru-RU" sz="1600" b="0" dirty="0"/>
                        <a:t> модели на экспертизу, законодательное определение этапа, состава и форматов модели (87,145)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baseline="0" dirty="0"/>
                        <a:t>Стандартизация форматов файлов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607846042"/>
                  </a:ext>
                </a:extLst>
              </a:tr>
              <a:tr h="280056">
                <a:tc>
                  <a:txBody>
                    <a:bodyPr/>
                    <a:lstStyle/>
                    <a:p>
                      <a:r>
                        <a:rPr lang="ru-RU" sz="1600" b="0" dirty="0"/>
                        <a:t>Автоматизация некоторых процессов экспертизы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Сокращение сроков,</a:t>
                      </a:r>
                      <a:r>
                        <a:rPr lang="ru-RU" sz="1600" baseline="0" dirty="0"/>
                        <a:t> стоимости</a:t>
                      </a:r>
                      <a:endParaRPr lang="ru-RU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68920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/>
                        <a:t>Внедрение требования о ведении документации при строительстве в цифровой форме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Изменения в законодательство (Градкодекс, ПП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87,  ПП 145)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98580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/>
                        <a:t>Обеспечение передачи данных информационных моделей</a:t>
                      </a:r>
                      <a:r>
                        <a:rPr lang="ru-RU" sz="1600" b="0" baseline="0" dirty="0"/>
                        <a:t> при формировании заявлений, обращений, извещений, уведомлений, деклараций при выполнении процедур оформления разрешительных документов</a:t>
                      </a:r>
                      <a:endParaRPr lang="ru-RU" sz="1600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Изменения в законодательство о государственных услугах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144100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3D</a:t>
                      </a:r>
                      <a:r>
                        <a:rPr lang="ru-RU" sz="1600" b="0" baseline="0" dirty="0"/>
                        <a:t> технический план для кадастрового учета</a:t>
                      </a:r>
                      <a:endParaRPr lang="ru-RU" sz="1600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Законодательство о </a:t>
                      </a:r>
                      <a:r>
                        <a:rPr lang="en-US" sz="1600" dirty="0"/>
                        <a:t>3D</a:t>
                      </a:r>
                      <a:r>
                        <a:rPr lang="ru-RU" sz="1600" baseline="0" dirty="0"/>
                        <a:t> кадастре</a:t>
                      </a:r>
                      <a:endParaRPr lang="ru-RU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137155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/>
                        <a:t>Риск-ориентированный подход и цифровизация государственного строительного надзора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Облегчается бремя контроля при </a:t>
                      </a:r>
                      <a:r>
                        <a:rPr lang="en-US" sz="1600" dirty="0"/>
                        <a:t>BIM</a:t>
                      </a:r>
                      <a:endParaRPr lang="ru-RU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659825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/>
                        <a:t>Установление требований к цифровизации эксплуатационной документации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Изменения в законодательство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76649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присвоения уникальных номеров каждому градостроительному документу и объекту </a:t>
                      </a:r>
                      <a:endParaRPr lang="ru-RU" sz="1600" b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Единый классификатор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940512056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FD60A8A-4690-4740-8502-AAB5DAF845E5}"/>
              </a:ext>
            </a:extLst>
          </p:cNvPr>
          <p:cNvSpPr/>
          <p:nvPr/>
        </p:nvSpPr>
        <p:spPr>
          <a:xfrm>
            <a:off x="239105" y="705773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информационного моделирования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757D2A61-81FF-4687-9412-61B3382A8441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6380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05416" y="6356349"/>
            <a:ext cx="2133600" cy="365125"/>
          </a:xfrm>
        </p:spPr>
        <p:txBody>
          <a:bodyPr/>
          <a:lstStyle/>
          <a:p>
            <a:pPr>
              <a:defRPr/>
            </a:pPr>
            <a:fld id="{683A721E-FD57-4065-A2A2-12CE202D0B49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420738"/>
              </p:ext>
            </p:extLst>
          </p:nvPr>
        </p:nvGraphicFramePr>
        <p:xfrm>
          <a:off x="413538" y="2549623"/>
          <a:ext cx="792088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2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38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73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05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05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4869">
                <a:tc>
                  <a:txBody>
                    <a:bodyPr/>
                    <a:lstStyle/>
                    <a:p>
                      <a:r>
                        <a:rPr lang="ru-RU" sz="1600" dirty="0"/>
                        <a:t>Наименование показателей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Ед. изм.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4869">
                <a:tc>
                  <a:txBody>
                    <a:bodyPr/>
                    <a:lstStyle/>
                    <a:p>
                      <a:r>
                        <a:rPr lang="ru-RU" sz="1600" dirty="0"/>
                        <a:t>Всего жилищный фонд, в т.ч.: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Млн.</a:t>
                      </a:r>
                      <a:r>
                        <a:rPr lang="ru-RU" sz="1600" baseline="0" dirty="0"/>
                        <a:t> кв. 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3708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869">
                <a:tc>
                  <a:txBody>
                    <a:bodyPr/>
                    <a:lstStyle/>
                    <a:p>
                      <a:r>
                        <a:rPr lang="ru-RU" sz="1600" dirty="0"/>
                        <a:t>Государственный и муниципальный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 </a:t>
                      </a:r>
                      <a:r>
                        <a:rPr lang="en-US" sz="1600" dirty="0"/>
                        <a:t>“</a:t>
                      </a:r>
                      <a:r>
                        <a:rPr lang="ru-RU" sz="1600" dirty="0"/>
                        <a:t>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1674 (72,2%)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1622 (66,9%)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444 (13,5%)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295</a:t>
                      </a:r>
                    </a:p>
                    <a:p>
                      <a:pPr algn="ctr"/>
                      <a:r>
                        <a:rPr lang="ru-RU" sz="1600" dirty="0"/>
                        <a:t>(7,9%)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869">
                <a:tc>
                  <a:txBody>
                    <a:bodyPr/>
                    <a:lstStyle/>
                    <a:p>
                      <a:r>
                        <a:rPr lang="ru-RU" sz="1600" dirty="0"/>
                        <a:t>Частный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 </a:t>
                      </a:r>
                      <a:r>
                        <a:rPr lang="en-US" sz="1600" dirty="0"/>
                        <a:t>“</a:t>
                      </a:r>
                      <a:r>
                        <a:rPr lang="ru-RU" sz="1600" dirty="0"/>
                        <a:t>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634 (27,3%)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791 (32,6%)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838 (86,3%)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3399</a:t>
                      </a:r>
                    </a:p>
                    <a:p>
                      <a:pPr algn="ctr"/>
                      <a:r>
                        <a:rPr lang="ru-RU" sz="1600" dirty="0"/>
                        <a:t>(91,7%)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869">
                <a:tc>
                  <a:txBody>
                    <a:bodyPr/>
                    <a:lstStyle/>
                    <a:p>
                      <a:r>
                        <a:rPr lang="ru-RU" sz="1600" dirty="0"/>
                        <a:t>Прочий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 </a:t>
                      </a:r>
                      <a:r>
                        <a:rPr lang="en-US" sz="1600" dirty="0"/>
                        <a:t>“</a:t>
                      </a:r>
                      <a:r>
                        <a:rPr lang="ru-RU" sz="1600" dirty="0"/>
                        <a:t>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 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(0,5%)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 (0,5%)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(0,2%)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</a:t>
                      </a:r>
                    </a:p>
                    <a:p>
                      <a:pPr algn="ctr"/>
                      <a:r>
                        <a:rPr lang="ru-RU" sz="1600" dirty="0"/>
                        <a:t>(0,4%)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8002" y="2050008"/>
            <a:ext cx="9144000" cy="55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жилищного фонда по формам собственности (Росстат)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4119" y="154508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Распределение инвестиций в 2017 году в жилищное строительство: частные – 94,4%, государственные – 2,6%, прочие 3,0% (годовой объем около 4 трлн. руб.)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526" y="5445223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+mj-lt"/>
              </a:rPr>
              <a:t>Ввод жилья в 2017 г. – 79,2 млн. кв. м, из них за счет бюджетных средств - 2,6%. Ввод жилья в 2018 г. – 75,7 млн. кв. м (предварительные данные Росстата)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623" y="6021288"/>
            <a:ext cx="853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Ввод жилищного фонда, в основном, осуществляется за счет частных инвестиций, в т. ч. индивидуального жилищного строительства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9511" y="14078"/>
            <a:ext cx="8805664" cy="663716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строительной отрасли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9633" y="54868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Текущее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состояние функционирования строительной отрасли	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167" y="1070412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среда и жилищное строительство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52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pPr>
              <a:defRPr/>
            </a:pPr>
            <a:fld id="{683A721E-FD57-4065-A2A2-12CE202D0B49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11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>Влияние затрат на проектирование на интегральную стоимость жизненного цикла объекта капитального строительства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496944" cy="51821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75656" y="5661248"/>
            <a:ext cx="16561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59632" y="560027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проекта объекта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6021288"/>
            <a:ext cx="360040" cy="198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76056" y="5949280"/>
            <a:ext cx="2867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информационного моделирования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6266769"/>
            <a:ext cx="3888432" cy="186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635896" y="6237312"/>
            <a:ext cx="15841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 проектированию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7544" y="2636912"/>
            <a:ext cx="813690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95536" y="2564904"/>
            <a:ext cx="144016" cy="14401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411760" y="2564904"/>
            <a:ext cx="144016" cy="14401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7596336" y="2563119"/>
            <a:ext cx="144016" cy="14401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8508648" y="2563119"/>
            <a:ext cx="144016" cy="14401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23827" y="2379642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18-25%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20029" y="2391484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70-80%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96336" y="2115968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5-8%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121D9596-59B6-4DAF-8CDF-C34E43947A86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2725446"/>
            <a:ext cx="1123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(Снос и </a:t>
            </a:r>
            <a:br>
              <a:rPr lang="ru-RU" sz="1200" b="1" dirty="0"/>
            </a:br>
            <a:r>
              <a:rPr lang="ru-RU" sz="1200" b="1" dirty="0"/>
              <a:t>утилизация)</a:t>
            </a:r>
          </a:p>
        </p:txBody>
      </p:sp>
    </p:spTree>
    <p:extLst>
      <p:ext uri="{BB962C8B-B14F-4D97-AF65-F5344CB8AC3E}">
        <p14:creationId xmlns:p14="http://schemas.microsoft.com/office/powerpoint/2010/main" val="2175386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909" y="980728"/>
            <a:ext cx="8229600" cy="58092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Общие принципы типизации в проектировании и строительстве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569" y="1484784"/>
            <a:ext cx="8662280" cy="5184576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Для жилищного строительства: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- финансируемого за счет средств бюджетов, – жилье должно соответствовать социальным нормам площади жилья и утверждаемой ежеквартально стоимости 1 кв. метра общей площади жилья, типовой проект находится в реестре типовой проектной документации Минстроя России;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- финансируемого за счет иных источников, - проект (</a:t>
            </a:r>
            <a:r>
              <a:rPr lang="ru-RU" sz="1600" b="1" dirty="0">
                <a:solidFill>
                  <a:srgbClr val="002060"/>
                </a:solidFill>
              </a:rPr>
              <a:t>в том числе типовой) может выбираться заказчиком в соответствии </a:t>
            </a:r>
            <a:r>
              <a:rPr lang="ru-RU" sz="1600" b="1" dirty="0" smtClean="0">
                <a:solidFill>
                  <a:srgbClr val="002060"/>
                </a:solidFill>
              </a:rPr>
              <a:t>с потребностями покупателей жилья, при этом для снижения  себестоимости строительства могут применяться стандартизированные жилые единицы, возводимые из местных </a:t>
            </a:r>
            <a:r>
              <a:rPr lang="ru-RU" sz="1600" b="1" dirty="0">
                <a:solidFill>
                  <a:srgbClr val="002060"/>
                </a:solidFill>
              </a:rPr>
              <a:t>строительных материалов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Для строительства общественных зданий и сооружений, финансируемых за счет средств бюджетов, – типизация и стандартизация проектных решений обеспечивается отбором проектов в реестр типовых проектов Минстроя России при соблюдении укрупненных сметных нормативов, утвержденных Минстроем России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Для строительства объектов инженерной инфраструктуры, финансируемых за счет любых источников,  – типизация и стандартизация проектной документации осуществляется путем включения ее в реестр Минстроя России с использованием типовых проектных нормалей, и/или типовых проектных решений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Для автономных систем инженерного обеспечения, используемых при возведении малоэтажных жилых домов, – сертификация и стандартизация осуществляется в порядке учета процедур оценки соответствия</a:t>
            </a:r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21E-FD57-4065-A2A2-12CE202D0B4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-27191" y="620688"/>
            <a:ext cx="9067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Типовое проектирование в строительстве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8A31394-120D-430A-AF1C-F0B86F709450}"/>
              </a:ext>
            </a:extLst>
          </p:cNvPr>
          <p:cNvSpPr txBox="1">
            <a:spLocks/>
          </p:cNvSpPr>
          <p:nvPr/>
        </p:nvSpPr>
        <p:spPr bwMode="auto">
          <a:xfrm>
            <a:off x="108136" y="-9211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2333982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532" y="1849083"/>
            <a:ext cx="8895009" cy="28760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Использование поставок типовых домокомплектов, формируемых на базе современных технологий индустриального малоэтажного домостроения, а также организационных и финансовых механизмов, обеспечивающих значительное снижение и создание условий для установления унифицированной на  территории Российской Федерации стоимости строительства малоэтажных объектов жилого и общественного назначения. 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Под домокомплектом понимается полный набор конструкций, материалов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комплектующих, а также набор проектной и конструкторской документации и инструкций по сборке на условиях «под чистовую отделку», либо «под ключ».</a:t>
            </a:r>
            <a:endParaRPr lang="ru-RU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7191" y="1052736"/>
            <a:ext cx="9143999" cy="93610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Поставка типовых домокомплектов, как основной инструмент снижения стоимости объектов малоэтажного строительства</a:t>
            </a:r>
            <a:endParaRPr lang="ru-RU" sz="20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-27191" y="620688"/>
            <a:ext cx="9067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Типовое проектирование в строительстве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8A31394-120D-430A-AF1C-F0B86F709450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725144"/>
            <a:ext cx="8802037" cy="194421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Основные преимущества </a:t>
            </a:r>
            <a:r>
              <a:rPr lang="ru-RU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технологии: </a:t>
            </a:r>
            <a:endParaRPr lang="ru-RU" sz="2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 высокие теплотехнические свойства, обеспечивающие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условия для круглогодичного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проживания</a:t>
            </a:r>
            <a:endParaRPr lang="ru-RU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 высокая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скорость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строительства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возможность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круглогодичного выполнения работ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 доступная стоимость строительства, материалов </a:t>
            </a:r>
            <a:r>
              <a:rPr lang="ru-RU" sz="2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комплектующих изделий</a:t>
            </a:r>
            <a:endParaRPr lang="ru-RU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3201" y="6304235"/>
            <a:ext cx="2133600" cy="365125"/>
          </a:xfrm>
        </p:spPr>
        <p:txBody>
          <a:bodyPr/>
          <a:lstStyle/>
          <a:p>
            <a:pPr>
              <a:defRPr/>
            </a:pPr>
            <a:fld id="{683A721E-FD57-4065-A2A2-12CE202D0B4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316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CBA2A1-90F0-41DF-8C8F-04DB7C87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2060"/>
                </a:solidFill>
              </a:rPr>
              <a:pPr/>
              <a:t>43</a:t>
            </a:fld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80C079F-B121-4577-9F7B-C3AB7242ADBF}"/>
              </a:ext>
            </a:extLst>
          </p:cNvPr>
          <p:cNvSpPr txBox="1">
            <a:spLocks/>
          </p:cNvSpPr>
          <p:nvPr/>
        </p:nvSpPr>
        <p:spPr>
          <a:xfrm>
            <a:off x="179512" y="978085"/>
            <a:ext cx="8784976" cy="850106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/>
              <a:t>Формирование базы типовых проектных материалов для использования в проектировании и в развитии ТИМ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EEBF64B-544D-4D16-807F-0D9185AD5E91}"/>
              </a:ext>
            </a:extLst>
          </p:cNvPr>
          <p:cNvSpPr/>
          <p:nvPr/>
        </p:nvSpPr>
        <p:spPr>
          <a:xfrm>
            <a:off x="334368" y="1828191"/>
            <a:ext cx="242257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Минстрой, Минздрав, Минпросвещения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E502BA4-13DE-4BCF-967A-A66C8B63E0B4}"/>
              </a:ext>
            </a:extLst>
          </p:cNvPr>
          <p:cNvSpPr/>
          <p:nvPr/>
        </p:nvSpPr>
        <p:spPr>
          <a:xfrm>
            <a:off x="595219" y="3060077"/>
            <a:ext cx="1900870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Реестр типовых проектов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8041EA4-3F13-42F8-AF34-9DD8F6498A37}"/>
              </a:ext>
            </a:extLst>
          </p:cNvPr>
          <p:cNvSpPr/>
          <p:nvPr/>
        </p:nvSpPr>
        <p:spPr>
          <a:xfrm>
            <a:off x="4899268" y="1828191"/>
            <a:ext cx="218859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НОПРИЗ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F7BF3E0-7190-4B57-B210-C9208D0CCA68}"/>
              </a:ext>
            </a:extLst>
          </p:cNvPr>
          <p:cNvSpPr/>
          <p:nvPr/>
        </p:nvSpPr>
        <p:spPr>
          <a:xfrm>
            <a:off x="3131840" y="3265032"/>
            <a:ext cx="240492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Каталог типовых проектных решений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146C0F7-26E8-498C-AC84-405C4F6D49D5}"/>
              </a:ext>
            </a:extLst>
          </p:cNvPr>
          <p:cNvSpPr/>
          <p:nvPr/>
        </p:nvSpPr>
        <p:spPr>
          <a:xfrm>
            <a:off x="6281874" y="3075535"/>
            <a:ext cx="2404926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Библиотека проектных нормалей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823C507-3090-4977-8300-DFC78CE63D35}"/>
              </a:ext>
            </a:extLst>
          </p:cNvPr>
          <p:cNvSpPr/>
          <p:nvPr/>
        </p:nvSpPr>
        <p:spPr>
          <a:xfrm>
            <a:off x="1982849" y="2654726"/>
            <a:ext cx="2232248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Экспертиза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67411D2-7D19-4710-887D-691A4A206DD0}"/>
              </a:ext>
            </a:extLst>
          </p:cNvPr>
          <p:cNvSpPr/>
          <p:nvPr/>
        </p:nvSpPr>
        <p:spPr>
          <a:xfrm>
            <a:off x="1118753" y="4140952"/>
            <a:ext cx="17281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Росстандарт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BEED425-D05F-4369-8181-91E07CE1C35A}"/>
              </a:ext>
            </a:extLst>
          </p:cNvPr>
          <p:cNvSpPr/>
          <p:nvPr/>
        </p:nvSpPr>
        <p:spPr>
          <a:xfrm>
            <a:off x="617834" y="5119155"/>
            <a:ext cx="2730029" cy="8501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Стандартизированные материалы,  элементы, изделия, серии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2ED457E-5C2C-4912-87CF-6EEF1D07FBDB}"/>
              </a:ext>
            </a:extLst>
          </p:cNvPr>
          <p:cNvSpPr/>
          <p:nvPr/>
        </p:nvSpPr>
        <p:spPr>
          <a:xfrm>
            <a:off x="6281873" y="3895019"/>
            <a:ext cx="2627667" cy="23422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Библиотека типовых проектных материалов:</a:t>
            </a:r>
          </a:p>
          <a:p>
            <a:r>
              <a:rPr lang="ru-RU" sz="1600" dirty="0"/>
              <a:t>- типовые конструкции;</a:t>
            </a:r>
          </a:p>
          <a:p>
            <a:r>
              <a:rPr lang="ru-RU" sz="1600" dirty="0"/>
              <a:t>- типовые узлы;</a:t>
            </a:r>
          </a:p>
          <a:p>
            <a:r>
              <a:rPr lang="ru-RU" sz="1600" dirty="0"/>
              <a:t>- типовые сопряжения;</a:t>
            </a:r>
          </a:p>
          <a:p>
            <a:r>
              <a:rPr lang="ru-RU" sz="1600" dirty="0"/>
              <a:t>- типовые технологические карты;</a:t>
            </a:r>
          </a:p>
          <a:p>
            <a:r>
              <a:rPr lang="ru-RU" sz="1600" dirty="0"/>
              <a:t>- типовые текстовые макеты и формы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B8DFCA4-2980-4F8A-B83F-A956E3AE6730}"/>
              </a:ext>
            </a:extLst>
          </p:cNvPr>
          <p:cNvSpPr/>
          <p:nvPr/>
        </p:nvSpPr>
        <p:spPr>
          <a:xfrm>
            <a:off x="3791777" y="4359275"/>
            <a:ext cx="2049696" cy="160998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Цифровая база типовых проектных материалов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для ТИМ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34A11D68-2008-4EA9-9327-CA5E5FD115D1}"/>
              </a:ext>
            </a:extLst>
          </p:cNvPr>
          <p:cNvCxnSpPr/>
          <p:nvPr/>
        </p:nvCxnSpPr>
        <p:spPr>
          <a:xfrm>
            <a:off x="2846945" y="2968619"/>
            <a:ext cx="0" cy="5724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227089BC-7000-4569-B647-F908E095E98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504374" y="3553064"/>
            <a:ext cx="6274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D65DD1F0-ACC9-488A-843D-6CD80D9CF2A0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1545654" y="2404255"/>
            <a:ext cx="0" cy="6558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DA4B1BDB-CFF2-455F-BE24-67E3B96CAAE7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1982849" y="4598152"/>
            <a:ext cx="0" cy="5210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ACB54A7B-948F-42F2-A614-20A5838AC9B4}"/>
              </a:ext>
            </a:extLst>
          </p:cNvPr>
          <p:cNvCxnSpPr>
            <a:cxnSpLocks/>
          </p:cNvCxnSpPr>
          <p:nvPr/>
        </p:nvCxnSpPr>
        <p:spPr>
          <a:xfrm>
            <a:off x="5831410" y="5164267"/>
            <a:ext cx="4504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3B9E4C72-B4DE-44A3-99A9-D8E4297FD138}"/>
              </a:ext>
            </a:extLst>
          </p:cNvPr>
          <p:cNvCxnSpPr>
            <a:cxnSpLocks/>
          </p:cNvCxnSpPr>
          <p:nvPr/>
        </p:nvCxnSpPr>
        <p:spPr>
          <a:xfrm>
            <a:off x="6056642" y="3363567"/>
            <a:ext cx="0" cy="18007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1DBB49CA-6615-4759-A5FC-2C39B0370E33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347863" y="5544208"/>
            <a:ext cx="43025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8743A92D-0FB5-4D35-9B03-4F9942760517}"/>
              </a:ext>
            </a:extLst>
          </p:cNvPr>
          <p:cNvCxnSpPr>
            <a:cxnSpLocks/>
          </p:cNvCxnSpPr>
          <p:nvPr/>
        </p:nvCxnSpPr>
        <p:spPr>
          <a:xfrm>
            <a:off x="4804763" y="3841096"/>
            <a:ext cx="0" cy="5181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AADF75F1-AC50-481C-A6B5-2D91D5BE17B4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993567" y="2404255"/>
            <a:ext cx="0" cy="2753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2CD10814-1E6C-45C0-A1E7-74C8ED3063FA}"/>
              </a:ext>
            </a:extLst>
          </p:cNvPr>
          <p:cNvCxnSpPr/>
          <p:nvPr/>
        </p:nvCxnSpPr>
        <p:spPr>
          <a:xfrm>
            <a:off x="4816625" y="2679584"/>
            <a:ext cx="27104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5F3B7D21-7ED4-479A-93F2-09F304B4CE52}"/>
              </a:ext>
            </a:extLst>
          </p:cNvPr>
          <p:cNvCxnSpPr/>
          <p:nvPr/>
        </p:nvCxnSpPr>
        <p:spPr>
          <a:xfrm>
            <a:off x="4831674" y="2672206"/>
            <a:ext cx="0" cy="5928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8AF0A2E7-2305-4132-BC5A-1E71B4E93053}"/>
              </a:ext>
            </a:extLst>
          </p:cNvPr>
          <p:cNvCxnSpPr>
            <a:endCxn id="11" idx="0"/>
          </p:cNvCxnSpPr>
          <p:nvPr/>
        </p:nvCxnSpPr>
        <p:spPr>
          <a:xfrm>
            <a:off x="7484337" y="2654726"/>
            <a:ext cx="0" cy="4208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3B9E4C72-B4DE-44A3-99A9-D8E4297FD138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056642" y="3363567"/>
            <a:ext cx="2252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97592BBB-32AE-4260-9D4B-05E0CC2EA07D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  <p:sp>
        <p:nvSpPr>
          <p:cNvPr id="30" name="Заголовок 2"/>
          <p:cNvSpPr txBox="1">
            <a:spLocks/>
          </p:cNvSpPr>
          <p:nvPr/>
        </p:nvSpPr>
        <p:spPr bwMode="auto">
          <a:xfrm>
            <a:off x="-27191" y="620688"/>
            <a:ext cx="9067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Типовое проектирование в строительстве</a:t>
            </a:r>
          </a:p>
        </p:txBody>
      </p:sp>
    </p:spTree>
    <p:extLst>
      <p:ext uri="{BB962C8B-B14F-4D97-AF65-F5344CB8AC3E}">
        <p14:creationId xmlns:p14="http://schemas.microsoft.com/office/powerpoint/2010/main" val="1493274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6126" y="6381328"/>
            <a:ext cx="2133600" cy="365125"/>
          </a:xfrm>
        </p:spPr>
        <p:txBody>
          <a:bodyPr/>
          <a:lstStyle/>
          <a:p>
            <a:pPr>
              <a:defRPr/>
            </a:pPr>
            <a:fld id="{683A721E-FD57-4065-A2A2-12CE202D0B49}" type="slidenum">
              <a:rPr lang="ru-RU" smtClean="0">
                <a:solidFill>
                  <a:srgbClr val="002060"/>
                </a:solidFill>
              </a:rPr>
              <a:pPr>
                <a:defRPr/>
              </a:pPr>
              <a:t>44</a:t>
            </a:fld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485" y="67779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технологий «Умный город»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E02EBCB9-F815-4C79-A437-BF91F3A516EC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283469AF-5850-4FE4-8F65-09F482C8F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462783"/>
              </p:ext>
            </p:extLst>
          </p:nvPr>
        </p:nvGraphicFramePr>
        <p:xfrm>
          <a:off x="323527" y="1397000"/>
          <a:ext cx="8486886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3443">
                  <a:extLst>
                    <a:ext uri="{9D8B030D-6E8A-4147-A177-3AD203B41FA5}">
                      <a16:colId xmlns:a16="http://schemas.microsoft.com/office/drawing/2014/main" xmlns="" val="2481937728"/>
                    </a:ext>
                  </a:extLst>
                </a:gridCol>
                <a:gridCol w="4243443">
                  <a:extLst>
                    <a:ext uri="{9D8B030D-6E8A-4147-A177-3AD203B41FA5}">
                      <a16:colId xmlns:a16="http://schemas.microsoft.com/office/drawing/2014/main" xmlns="" val="4048653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Основные требования стандарта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Используемые ресурсы и технологии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319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Городское управление, включая ИСОГД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Вовлечение граждан, облачные сервисы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6931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Умное городское ЖКХ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Интернет вещей, датчики и исполнительные устройства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1350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Инновационная городская среда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Виртуальная реальность, 3</a:t>
                      </a:r>
                      <a:r>
                        <a:rPr lang="en-US" dirty="0"/>
                        <a:t>D </a:t>
                      </a:r>
                      <a:r>
                        <a:rPr lang="ru-RU" dirty="0"/>
                        <a:t>модели, </a:t>
                      </a:r>
                      <a:r>
                        <a:rPr lang="en-US" dirty="0"/>
                        <a:t>BIM </a:t>
                      </a:r>
                      <a:r>
                        <a:rPr lang="ru-RU" dirty="0"/>
                        <a:t>технологии, сервисы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2686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Умный городской 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Контроль движения, цифровые табло, выделенные полосы, парковки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180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Интеллектуальные системы безопасности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Видеозаписи, системы идентификации, служба спасения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493701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/>
                        <a:t>Интеллектуальная экологическая 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Обращение с отходами, контроль коммунального транспорта, датчики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80682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Инфраструктура сетей связи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Мобильные сети 5</a:t>
                      </a:r>
                      <a:r>
                        <a:rPr lang="en-US" dirty="0"/>
                        <a:t>G</a:t>
                      </a:r>
                      <a:r>
                        <a:rPr lang="ru-RU" dirty="0"/>
                        <a:t>, кабельные сети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42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Туризм и сервис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Облачные сервисы, </a:t>
                      </a:r>
                      <a:r>
                        <a:rPr lang="en-US" dirty="0"/>
                        <a:t>QR</a:t>
                      </a:r>
                      <a:r>
                        <a:rPr lang="ru-RU" dirty="0"/>
                        <a:t>- коды,</a:t>
                      </a:r>
                      <a:r>
                        <a:rPr lang="en-US" dirty="0"/>
                        <a:t>  RFID</a:t>
                      </a:r>
                      <a:r>
                        <a:rPr lang="ru-RU" dirty="0"/>
                        <a:t>-метки, электронные карты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6373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933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14392" y="6388036"/>
            <a:ext cx="2133600" cy="365125"/>
          </a:xfrm>
        </p:spPr>
        <p:txBody>
          <a:bodyPr/>
          <a:lstStyle/>
          <a:p>
            <a:pPr>
              <a:defRPr/>
            </a:pPr>
            <a:fld id="{683A721E-FD57-4065-A2A2-12CE202D0B49}" type="slidenum">
              <a:rPr lang="ru-RU" sz="1400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3058D70-E3BE-4A98-BB0A-15A2A2D6B72C}"/>
              </a:ext>
            </a:extLst>
          </p:cNvPr>
          <p:cNvSpPr/>
          <p:nvPr/>
        </p:nvSpPr>
        <p:spPr>
          <a:xfrm>
            <a:off x="164275" y="586256"/>
            <a:ext cx="86135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Сценарии развития строительного комплекса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FED4F08-B469-46EF-8D97-C3293C62B5B1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Стратегические задачи по направлениям развития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645024"/>
            <a:ext cx="8280920" cy="2880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Инновационный сценарий</a:t>
            </a:r>
            <a:r>
              <a:rPr lang="ru-RU" dirty="0"/>
              <a:t>:</a:t>
            </a:r>
          </a:p>
          <a:p>
            <a:pPr lvl="0"/>
            <a:r>
              <a:rPr lang="ru-RU" dirty="0">
                <a:solidFill>
                  <a:srgbClr val="000099"/>
                </a:solidFill>
              </a:rPr>
              <a:t>Реализован национальный проект «ЖИЛЬЕ И ГОРОДСКАЯ СРЕДА» и включенные в него федеральные проекты. Ежегодный ввод жилья достиг </a:t>
            </a:r>
            <a:r>
              <a:rPr lang="ru-RU" dirty="0" smtClean="0">
                <a:solidFill>
                  <a:srgbClr val="000099"/>
                </a:solidFill>
              </a:rPr>
              <a:t>к 2024 году планового </a:t>
            </a:r>
            <a:r>
              <a:rPr lang="ru-RU" dirty="0">
                <a:solidFill>
                  <a:srgbClr val="000099"/>
                </a:solidFill>
              </a:rPr>
              <a:t>уровня 120 млн. кв. м. Обновлена нормативно-правовая база, позволяющая быстро внедрять инновации, снижены административные барьеры в жилищном строительстве, пересмотрены градостроительные документы в целях эффективного использование земель, активно развивается малоэтажное </a:t>
            </a:r>
            <a:r>
              <a:rPr lang="ru-RU" dirty="0" smtClean="0">
                <a:solidFill>
                  <a:srgbClr val="000099"/>
                </a:solidFill>
              </a:rPr>
              <a:t>индустриальное домостроение, в том числе с использованием местных строительных материалов. Осуществлена демонополизация рынка строящегося жилья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52736"/>
            <a:ext cx="8280920" cy="25922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Консервативный сценарий</a:t>
            </a:r>
            <a:r>
              <a:rPr lang="ru-RU" dirty="0"/>
              <a:t>:</a:t>
            </a:r>
          </a:p>
          <a:p>
            <a:pPr lvl="0"/>
            <a:r>
              <a:rPr lang="ru-RU" dirty="0">
                <a:solidFill>
                  <a:srgbClr val="000099"/>
                </a:solidFill>
              </a:rPr>
              <a:t>Национальный проект «ЖИЛЬЕ И ГОРОДСКАЯ СРЕДА» реализован частично. Ежегодный ввод жилья стабилизировался на уровне </a:t>
            </a:r>
            <a:r>
              <a:rPr lang="ru-RU" dirty="0" smtClean="0">
                <a:solidFill>
                  <a:srgbClr val="000099"/>
                </a:solidFill>
              </a:rPr>
              <a:t>75-90 </a:t>
            </a:r>
            <a:r>
              <a:rPr lang="ru-RU" dirty="0">
                <a:solidFill>
                  <a:srgbClr val="000099"/>
                </a:solidFill>
              </a:rPr>
              <a:t>млн. кв. м.</a:t>
            </a:r>
            <a:br>
              <a:rPr lang="ru-RU" dirty="0">
                <a:solidFill>
                  <a:srgbClr val="000099"/>
                </a:solidFill>
              </a:rPr>
            </a:br>
            <a:r>
              <a:rPr lang="ru-RU" dirty="0">
                <a:solidFill>
                  <a:srgbClr val="000099"/>
                </a:solidFill>
              </a:rPr>
              <a:t>Сохранена предписывающая нормативно-правовая база, административные барьеры в жилищном строительстве не полностью снижены, сохраняются существующий порядок использования земель и инерционность внедрения </a:t>
            </a:r>
            <a:r>
              <a:rPr lang="ru-RU" dirty="0" smtClean="0">
                <a:solidFill>
                  <a:srgbClr val="000099"/>
                </a:solidFill>
              </a:rPr>
              <a:t>инноваций, не произошла в полной мере адаптация к условиям использования эскроу счетов в качестве механизмов проектного финансирования. Наблюдается монополизация рынка строящегося жилья крупными застройщиками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90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21E-FD57-4065-A2A2-12CE202D0B49}" type="slidenum">
              <a:rPr lang="ru-RU" smtClean="0">
                <a:solidFill>
                  <a:srgbClr val="002060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994062"/>
              </p:ext>
            </p:extLst>
          </p:nvPr>
        </p:nvGraphicFramePr>
        <p:xfrm>
          <a:off x="539555" y="1323205"/>
          <a:ext cx="7855074" cy="2630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6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2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20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20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20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20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20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20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7209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Показатели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2000г.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2005г.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2010г.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2012г.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2013г.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2014г.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2015г.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2016г.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2017г.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Всего введено, в т.ч.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Общая площадь, </a:t>
                      </a:r>
                      <a:r>
                        <a:rPr lang="ru-RU" sz="1100" u="none" strike="noStrike" dirty="0" smtClean="0">
                          <a:effectLst/>
                        </a:rPr>
                        <a:t>млн. </a:t>
                      </a:r>
                      <a:r>
                        <a:rPr lang="ru-RU" sz="1100" u="none" strike="noStrike" dirty="0">
                          <a:effectLst/>
                        </a:rPr>
                        <a:t>кв. 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43,6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58,4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65,7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85,3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80,2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Число построенных квартир, тысяч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1139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их средний размер,   кв.м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81,1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84,5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78,4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75,8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68,7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69,6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Построено населением (частные дома, в основном одноквартирные)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Общая площадь, </a:t>
                      </a:r>
                      <a:r>
                        <a:rPr lang="ru-RU" sz="1100" u="none" strike="noStrike" dirty="0" smtClean="0">
                          <a:effectLst/>
                        </a:rPr>
                        <a:t>млн. </a:t>
                      </a:r>
                      <a:r>
                        <a:rPr lang="ru-RU" sz="1100" u="none" strike="noStrike" dirty="0">
                          <a:effectLst/>
                        </a:rPr>
                        <a:t>кв. 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17,5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25,5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28,4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30,7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36,2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35,2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количество квартир, тысяч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244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Их средний размер, кв.м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132,6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134,4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134,4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135,2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126,9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Построено юридическими лицами (МКД)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Общая площадь, </a:t>
                      </a:r>
                      <a:r>
                        <a:rPr lang="ru-RU" sz="1100" u="none" strike="noStrike" dirty="0" smtClean="0">
                          <a:effectLst/>
                        </a:rPr>
                        <a:t>млн. </a:t>
                      </a:r>
                      <a:r>
                        <a:rPr lang="ru-RU" sz="1100" u="none" strike="noStrike" dirty="0">
                          <a:effectLst/>
                        </a:rPr>
                        <a:t>кв. 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17,9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39,8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50,1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48,4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46,2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количество квартир, тысяч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627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701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Их средний размер, кв.м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81,1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84,5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2394" y="797624"/>
            <a:ext cx="8939212" cy="5095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Динамика жилищного строительства. Этажность, размеры квартир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3933056"/>
            <a:ext cx="358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Снижение средних размеров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квартир в новых </a:t>
            </a:r>
            <a:r>
              <a:rPr lang="ru-RU" b="1" dirty="0" smtClean="0">
                <a:solidFill>
                  <a:srgbClr val="C00000"/>
                </a:solidFill>
              </a:rPr>
              <a:t>МКД, кв. м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024406"/>
              </p:ext>
            </p:extLst>
          </p:nvPr>
        </p:nvGraphicFramePr>
        <p:xfrm>
          <a:off x="5176412" y="4653136"/>
          <a:ext cx="3384376" cy="1940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42574" y="3933055"/>
            <a:ext cx="3052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Рост средней этажности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новых МКД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79511" y="14078"/>
            <a:ext cx="8805664" cy="66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строительной отрасли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67D53D3-4FFC-4FA0-9B66-398F3A1139C6}"/>
              </a:ext>
            </a:extLst>
          </p:cNvPr>
          <p:cNvSpPr/>
          <p:nvPr/>
        </p:nvSpPr>
        <p:spPr>
          <a:xfrm>
            <a:off x="333872" y="589631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среда и жилищное строительство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671468"/>
              </p:ext>
            </p:extLst>
          </p:nvPr>
        </p:nvGraphicFramePr>
        <p:xfrm>
          <a:off x="333872" y="4487347"/>
          <a:ext cx="4572000" cy="218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371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599444" y="43934"/>
            <a:ext cx="10157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25" name="Рисунок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283127"/>
            <a:ext cx="452591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599444" y="5171559"/>
            <a:ext cx="10157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79511" y="14078"/>
            <a:ext cx="8805664" cy="66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строительной отрасли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67965892"/>
              </p:ext>
            </p:extLst>
          </p:nvPr>
        </p:nvGraphicFramePr>
        <p:xfrm>
          <a:off x="58167" y="1277038"/>
          <a:ext cx="4427984" cy="3894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" y="1107760"/>
            <a:ext cx="4544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Проживание в индивидуальных жилых домах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5152D-0074-41A8-B637-A393AD0C29AA}" type="slidenum">
              <a:rPr lang="ru-RU" smtClean="0">
                <a:solidFill>
                  <a:srgbClr val="002060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55F635A-4CE6-4430-A97B-CC35A48DECC8}"/>
              </a:ext>
            </a:extLst>
          </p:cNvPr>
          <p:cNvSpPr/>
          <p:nvPr/>
        </p:nvSpPr>
        <p:spPr>
          <a:xfrm>
            <a:off x="405879" y="70765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среда и жилищное строительство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506" y="5177573"/>
            <a:ext cx="9131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квартир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(жилых единиц) в РФ составляет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69,5 млн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семей (домохозяйств) составляет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55 млн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т.е.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жилых единиц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млн.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превышает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семей.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50% семей состоит  из 3-х и более человек,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этом фонд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жилых единиц на 65% состоит из 1-2 комнатных квартир площадью 34-48 кв. м, что не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полной мере соответствует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потребностям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семей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4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899" y="5406749"/>
            <a:ext cx="3826042" cy="70384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B1A40D3-07B0-46B0-BD6D-74F363369917}"/>
              </a:ext>
            </a:extLst>
          </p:cNvPr>
          <p:cNvSpPr txBox="1">
            <a:spLocks/>
          </p:cNvSpPr>
          <p:nvPr/>
        </p:nvSpPr>
        <p:spPr bwMode="auto">
          <a:xfrm>
            <a:off x="103877" y="23244"/>
            <a:ext cx="8805664" cy="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DCDC972-87D3-42FE-A436-1BE32FE8B622}"/>
              </a:ext>
            </a:extLst>
          </p:cNvPr>
          <p:cNvSpPr txBox="1">
            <a:spLocks/>
          </p:cNvSpPr>
          <p:nvPr/>
        </p:nvSpPr>
        <p:spPr bwMode="auto">
          <a:xfrm>
            <a:off x="73026" y="507146"/>
            <a:ext cx="893921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среда и жилищное строительство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38330" y="908720"/>
            <a:ext cx="918233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tabLst>
                <a:tab pos="444500" algn="l"/>
                <a:tab pos="812800" algn="l"/>
              </a:tabLs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Результаты закрытого опроса населения в августе 2017 года ВЦИОМ</a:t>
            </a:r>
          </a:p>
          <a:p>
            <a:pPr algn="ctr" eaLnBrk="1" hangingPunct="1">
              <a:lnSpc>
                <a:spcPct val="90000"/>
              </a:lnSpc>
              <a:tabLst>
                <a:tab pos="444500" algn="l"/>
                <a:tab pos="812800" algn="l"/>
              </a:tabLs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rial" charset="0"/>
              </a:rPr>
              <a:t>(вопрос: «А в каком доме Вы хотели бы жить?») ответ, в %</a:t>
            </a:r>
            <a:endParaRPr lang="ru-RU" sz="2000" b="1" dirty="0">
              <a:solidFill>
                <a:srgbClr val="0070C0"/>
              </a:solidFill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551420"/>
              </p:ext>
            </p:extLst>
          </p:nvPr>
        </p:nvGraphicFramePr>
        <p:xfrm>
          <a:off x="251519" y="1844824"/>
          <a:ext cx="865802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1080120"/>
                <a:gridCol w="1440160"/>
                <a:gridCol w="1440160"/>
                <a:gridCol w="1440160"/>
                <a:gridCol w="784971"/>
                <a:gridCol w="103229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 опрошенные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Сейчас живут в многоквартирном панельном доме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Сейчас живут в многоквартирном кирпичном доме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Сейчас живут в многоквартирном монолитном доме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Сейчас живут в частном доме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Сейчас живут в другого типе дома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Многоквартирный</a:t>
                      </a:r>
                      <a:r>
                        <a:rPr lang="ru-RU" sz="1200" baseline="0" dirty="0" smtClean="0"/>
                        <a:t> панельный дом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Многоквартирный кирпичный дом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14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Многоквартирный монолитный дом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Частный жилой дом</a:t>
                      </a:r>
                      <a:endParaRPr lang="ru-RU" sz="1200" b="1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66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53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54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77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85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66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Другое 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Затрудняюсь ответить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45711" y="6437103"/>
            <a:ext cx="2133600" cy="365125"/>
          </a:xfrm>
        </p:spPr>
        <p:txBody>
          <a:bodyPr/>
          <a:lstStyle/>
          <a:p>
            <a:pPr>
              <a:defRPr/>
            </a:pPr>
            <a:fld id="{3A35152D-0074-41A8-B637-A393AD0C29A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359" y="6161357"/>
            <a:ext cx="820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Open Sans"/>
              </a:rPr>
              <a:t>От </a:t>
            </a:r>
            <a:r>
              <a:rPr lang="ru-RU" b="1" dirty="0">
                <a:solidFill>
                  <a:srgbClr val="C00000"/>
                </a:solidFill>
                <a:latin typeface="Open Sans"/>
              </a:rPr>
              <a:t>53% до 85% </a:t>
            </a:r>
            <a:r>
              <a:rPr lang="ru-RU" b="1" dirty="0" smtClean="0">
                <a:solidFill>
                  <a:srgbClr val="C00000"/>
                </a:solidFill>
                <a:latin typeface="Open Sans"/>
              </a:rPr>
              <a:t>граждан </a:t>
            </a:r>
            <a:r>
              <a:rPr lang="ru-RU" b="1" dirty="0">
                <a:solidFill>
                  <a:srgbClr val="C00000"/>
                </a:solidFill>
                <a:latin typeface="Open Sans"/>
              </a:rPr>
              <a:t>хотели бы жить в </a:t>
            </a:r>
            <a:r>
              <a:rPr lang="ru-RU" b="1" dirty="0" smtClean="0">
                <a:solidFill>
                  <a:srgbClr val="C00000"/>
                </a:solidFill>
                <a:latin typeface="Open Sans"/>
              </a:rPr>
              <a:t>малоэтажном частном доме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116633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строительной отрасли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7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21E-FD57-4065-A2A2-12CE202D0B49}" type="slidenum">
              <a:rPr lang="ru-RU" smtClean="0">
                <a:solidFill>
                  <a:srgbClr val="002060"/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04622" y="796642"/>
            <a:ext cx="7734755" cy="400110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</a:rPr>
              <a:t>Проблемы развития типизации в строительстве</a:t>
            </a:r>
            <a:endParaRPr lang="ru-RU" sz="20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9511" y="14078"/>
            <a:ext cx="8805664" cy="66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строительной отрасли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7773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Типовое проектирование в строительстве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340768"/>
            <a:ext cx="856895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002060"/>
                </a:solidFill>
              </a:rPr>
              <a:t>Фонд типовой проектной документации (ТПД) в 80-е годы составлял более </a:t>
            </a:r>
            <a:r>
              <a:rPr lang="ru-RU" sz="1500" dirty="0">
                <a:solidFill>
                  <a:srgbClr val="C00000"/>
                </a:solidFill>
              </a:rPr>
              <a:t>14600 единиц</a:t>
            </a:r>
            <a:r>
              <a:rPr lang="ru-RU" sz="1500" dirty="0">
                <a:solidFill>
                  <a:srgbClr val="002060"/>
                </a:solidFill>
              </a:rPr>
              <a:t>. Наиболее интенсивно этот фонд использовался для проектирования и строительства </a:t>
            </a:r>
            <a:r>
              <a:rPr lang="ru-RU" sz="1500" dirty="0">
                <a:solidFill>
                  <a:srgbClr val="C00000"/>
                </a:solidFill>
              </a:rPr>
              <a:t>жилых домов, детских садов, школ, </a:t>
            </a:r>
            <a:r>
              <a:rPr lang="ru-RU" sz="1500" dirty="0">
                <a:solidFill>
                  <a:srgbClr val="002060"/>
                </a:solidFill>
              </a:rPr>
              <a:t>а также объектов </a:t>
            </a:r>
            <a:r>
              <a:rPr lang="ru-RU" sz="1500" dirty="0">
                <a:solidFill>
                  <a:srgbClr val="C00000"/>
                </a:solidFill>
              </a:rPr>
              <a:t>инженерного</a:t>
            </a:r>
            <a:r>
              <a:rPr lang="ru-RU" sz="1500" dirty="0">
                <a:solidFill>
                  <a:srgbClr val="002060"/>
                </a:solidFill>
              </a:rPr>
              <a:t> и </a:t>
            </a:r>
            <a:r>
              <a:rPr lang="ru-RU" sz="1500" dirty="0">
                <a:solidFill>
                  <a:srgbClr val="C00000"/>
                </a:solidFill>
              </a:rPr>
              <a:t>коммунального</a:t>
            </a:r>
            <a:r>
              <a:rPr lang="ru-RU" sz="1500" dirty="0">
                <a:solidFill>
                  <a:srgbClr val="002060"/>
                </a:solidFill>
              </a:rPr>
              <a:t> </a:t>
            </a:r>
            <a:r>
              <a:rPr lang="ru-RU" sz="1500" dirty="0" smtClean="0">
                <a:solidFill>
                  <a:srgbClr val="002060"/>
                </a:solidFill>
              </a:rPr>
              <a:t>назначения. Создание системы типового проектирования финансировалось за счет средств государственного бюджета СССР.</a:t>
            </a:r>
            <a:endParaRPr lang="ru-RU" sz="1500" dirty="0">
              <a:solidFill>
                <a:srgbClr val="002060"/>
              </a:solidFill>
            </a:endParaRPr>
          </a:p>
          <a:p>
            <a:pPr algn="just"/>
            <a:r>
              <a:rPr lang="ru-RU" sz="1500" dirty="0" smtClean="0">
                <a:solidFill>
                  <a:srgbClr val="002060"/>
                </a:solidFill>
              </a:rPr>
              <a:t>В середине </a:t>
            </a:r>
            <a:r>
              <a:rPr lang="ru-RU" sz="1500" dirty="0">
                <a:solidFill>
                  <a:srgbClr val="002060"/>
                </a:solidFill>
              </a:rPr>
              <a:t>80-х годов в СССР существовало более 3000 заводов ЖБИ и 545 предприятий полносборного домостроения, которые </a:t>
            </a:r>
            <a:r>
              <a:rPr lang="ru-RU" sz="1500" dirty="0" smtClean="0">
                <a:solidFill>
                  <a:srgbClr val="002060"/>
                </a:solidFill>
              </a:rPr>
              <a:t>находились в государственной собственности и обеспечивали </a:t>
            </a:r>
            <a:r>
              <a:rPr lang="ru-RU" sz="1500" dirty="0">
                <a:solidFill>
                  <a:srgbClr val="002060"/>
                </a:solidFill>
              </a:rPr>
              <a:t>выпуск типовых объектов и их элементов</a:t>
            </a:r>
            <a:r>
              <a:rPr lang="ru-RU" sz="1500" dirty="0" smtClean="0">
                <a:solidFill>
                  <a:srgbClr val="002060"/>
                </a:solidFill>
              </a:rPr>
              <a:t>. На РСФСР приходилось около 50% таких предприятий.</a:t>
            </a:r>
            <a:endParaRPr lang="ru-RU" sz="1500" dirty="0">
              <a:solidFill>
                <a:srgbClr val="002060"/>
              </a:solidFill>
            </a:endParaRPr>
          </a:p>
          <a:p>
            <a:pPr algn="just"/>
            <a:r>
              <a:rPr lang="ru-RU" sz="1500" dirty="0">
                <a:solidFill>
                  <a:srgbClr val="002060"/>
                </a:solidFill>
              </a:rPr>
              <a:t>При использовании новых индустриальных технологий домостроения, финансируемых за счет частных инвестиций, вопросы использования конкретных </a:t>
            </a:r>
            <a:r>
              <a:rPr lang="ru-RU" sz="1500" dirty="0" smtClean="0">
                <a:solidFill>
                  <a:srgbClr val="002060"/>
                </a:solidFill>
              </a:rPr>
              <a:t>проектов, в том числе типовых, </a:t>
            </a:r>
            <a:r>
              <a:rPr lang="ru-RU" sz="1500" dirty="0">
                <a:solidFill>
                  <a:srgbClr val="002060"/>
                </a:solidFill>
              </a:rPr>
              <a:t>определяются заказчиком. </a:t>
            </a:r>
            <a:r>
              <a:rPr lang="ru-RU" sz="1500" dirty="0" smtClean="0">
                <a:solidFill>
                  <a:srgbClr val="002060"/>
                </a:solidFill>
              </a:rPr>
              <a:t>Типизация для жилищного строительства, финансируемого за счет средств бюджетов, осуществляется путем установления социальных норм площади жилья, а также стоимости 1 кв. метра общей площади жилья ежеквартально. Типовая </a:t>
            </a:r>
            <a:r>
              <a:rPr lang="ru-RU" sz="1500" dirty="0">
                <a:solidFill>
                  <a:srgbClr val="002060"/>
                </a:solidFill>
              </a:rPr>
              <a:t>проектная документация для строительства жилых домов  используется при индустриальном изготовлении на конкретных заводах конструкций типовых домов. </a:t>
            </a:r>
            <a:endParaRPr lang="ru-RU" sz="1500" dirty="0" smtClean="0">
              <a:solidFill>
                <a:srgbClr val="002060"/>
              </a:solidFill>
            </a:endParaRPr>
          </a:p>
          <a:p>
            <a:pPr algn="just"/>
            <a:r>
              <a:rPr lang="ru-RU" sz="1500" dirty="0" smtClean="0">
                <a:solidFill>
                  <a:srgbClr val="002060"/>
                </a:solidFill>
              </a:rPr>
              <a:t>При </a:t>
            </a:r>
            <a:r>
              <a:rPr lang="ru-RU" sz="1500" dirty="0">
                <a:solidFill>
                  <a:srgbClr val="002060"/>
                </a:solidFill>
              </a:rPr>
              <a:t>строительстве детских дошкольных организаций и общеобразовательных школ, </a:t>
            </a:r>
            <a:r>
              <a:rPr lang="ru-RU" sz="1500" dirty="0" smtClean="0">
                <a:solidFill>
                  <a:srgbClr val="002060"/>
                </a:solidFill>
              </a:rPr>
              <a:t>медицинских учреждений и объектов физкультуры и спорта, финансируемых </a:t>
            </a:r>
            <a:r>
              <a:rPr lang="ru-RU" sz="1500" dirty="0">
                <a:solidFill>
                  <a:srgbClr val="002060"/>
                </a:solidFill>
              </a:rPr>
              <a:t>из бюджета, используются проекты, включенные в реестр типовых проектов Минстроя России</a:t>
            </a:r>
            <a:r>
              <a:rPr lang="ru-RU" sz="1500" dirty="0" smtClean="0">
                <a:solidFill>
                  <a:srgbClr val="002060"/>
                </a:solidFill>
              </a:rPr>
              <a:t>.</a:t>
            </a:r>
            <a:endParaRPr lang="ru-RU" sz="1500" dirty="0">
              <a:solidFill>
                <a:srgbClr val="002060"/>
              </a:solidFill>
            </a:endParaRPr>
          </a:p>
          <a:p>
            <a:pPr algn="just"/>
            <a:r>
              <a:rPr lang="ru-RU" sz="1500" dirty="0">
                <a:solidFill>
                  <a:srgbClr val="002060"/>
                </a:solidFill>
              </a:rPr>
              <a:t>При формировании современной </a:t>
            </a:r>
            <a:r>
              <a:rPr lang="ru-RU" sz="1500" dirty="0" smtClean="0">
                <a:solidFill>
                  <a:srgbClr val="002060"/>
                </a:solidFill>
              </a:rPr>
              <a:t>эффективной </a:t>
            </a:r>
            <a:r>
              <a:rPr lang="ru-RU" sz="1500" dirty="0">
                <a:solidFill>
                  <a:srgbClr val="002060"/>
                </a:solidFill>
              </a:rPr>
              <a:t>застройки, а также при использовании технологий информационного моделирования используются библиотеки </a:t>
            </a:r>
            <a:r>
              <a:rPr lang="ru-RU" sz="1500" dirty="0">
                <a:solidFill>
                  <a:srgbClr val="C00000"/>
                </a:solidFill>
              </a:rPr>
              <a:t>информационных моделей </a:t>
            </a:r>
            <a:r>
              <a:rPr lang="ru-RU" sz="1500" dirty="0">
                <a:solidFill>
                  <a:srgbClr val="002060"/>
                </a:solidFill>
              </a:rPr>
              <a:t>типовых нормалей планировочных решений, типовых элементов конструкций, изделий и узлов.</a:t>
            </a:r>
          </a:p>
        </p:txBody>
      </p:sp>
    </p:spTree>
    <p:extLst>
      <p:ext uri="{BB962C8B-B14F-4D97-AF65-F5344CB8AC3E}">
        <p14:creationId xmlns:p14="http://schemas.microsoft.com/office/powerpoint/2010/main" val="284224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9FF663-EA04-4A83-9E00-9E1DE9BAB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5" y="1268760"/>
            <a:ext cx="8517916" cy="547260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претензии к потребительским качествам МКД, ведущие к снижению объемов или прекращению их строительства в большинстве стран мира, включая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КНР: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жителей верхних этажей -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технологий спасения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ЧС и по требованиям гражданской обороны;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пониженный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комфортности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проживания вследствие полной зависимости от лифтов и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возможных сбоев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системах инженерного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  <a:endParaRPr lang="ru-RU" sz="1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функциональные недостатки по условиям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проветривания, воздухообмена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(без систем принудительной вентиляции), гигиенические последствия инфильтрации воздуха нижележащих этажей,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психологический дискомфорт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выходов на балконы и лоджии на уровнях выше 7-8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этажей</a:t>
            </a:r>
            <a:endParaRPr lang="ru-RU" sz="1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недостижимость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комфортности городской среды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вследствие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неразрешимости проблем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автостоянок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условий выездов из кварталов и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загрузки улично-дорожной сети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гипертрофии емкости образовательных учреждений – школ на многие тысячи учащихся, дошкольных учреждений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 многие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сотни детей при крайней ограниченности пространств их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endParaRPr lang="ru-RU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недвижимости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короткий жизненный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 объекта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различии сроков службы   элементов зданий (лифтов, инженерного оборудования и др.), что приводит к 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необходимости периодических работ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капитальному ремонту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сложности проблем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сноса и утилизации объекта </a:t>
            </a:r>
            <a:r>
              <a:rPr lang="ru-RU" sz="1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строительного мусора от сноса железобетонных конструкций зданий)</a:t>
            </a:r>
            <a:endParaRPr lang="ru-RU" sz="1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FD93488-D255-427D-81F9-C4C39DFA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A721E-FD57-4065-A2A2-12CE202D0B4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A9D0022-E7DC-4AE3-8B49-D27B5B4B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37" y="764704"/>
            <a:ext cx="8939212" cy="5095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Оценка уровня комфортности многоэтажных жилых домов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9511" y="14078"/>
            <a:ext cx="8805664" cy="66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строительной отрасли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914A899-71DA-4C55-A176-66E473FE6F12}"/>
              </a:ext>
            </a:extLst>
          </p:cNvPr>
          <p:cNvSpPr/>
          <p:nvPr/>
        </p:nvSpPr>
        <p:spPr>
          <a:xfrm>
            <a:off x="333872" y="477739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среда и жилищное строительство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41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33821</TotalTime>
  <Words>6168</Words>
  <Application>Microsoft Office PowerPoint</Application>
  <PresentationFormat>Экран (4:3)</PresentationFormat>
  <Paragraphs>918</Paragraphs>
  <Slides>45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Текущее состояние строительной отрасли</vt:lpstr>
      <vt:lpstr>Презентация PowerPoint</vt:lpstr>
      <vt:lpstr>Текущее состояние строительной отрасли</vt:lpstr>
      <vt:lpstr>Динамика жилищного строительства. Этажность, размеры квартир</vt:lpstr>
      <vt:lpstr>Презентация PowerPoint</vt:lpstr>
      <vt:lpstr>Презентация PowerPoint</vt:lpstr>
      <vt:lpstr>Проблемы развития типизации в строительстве</vt:lpstr>
      <vt:lpstr>Оценка уровня комфортности многоэтажных жилых домов</vt:lpstr>
      <vt:lpstr>Распределение использования земельного фонда Российской Федерации</vt:lpstr>
      <vt:lpstr>Презентация PowerPoint</vt:lpstr>
      <vt:lpstr>Презентация PowerPoint</vt:lpstr>
      <vt:lpstr>Презентация PowerPoint</vt:lpstr>
      <vt:lpstr>Сравнение условий допуска подрядчиков и застройщиков на рынок</vt:lpstr>
      <vt:lpstr>Проблемные вопросы внедрения BIM технологий</vt:lpstr>
      <vt:lpstr>Вопросы, препятствующие внедрению BIM в государственных закупках</vt:lpstr>
      <vt:lpstr>Внедрение цифровых моделей местности в инженерных изысканиях</vt:lpstr>
      <vt:lpstr>Цели Стратегии</vt:lpstr>
      <vt:lpstr>Задачи Стратегии</vt:lpstr>
      <vt:lpstr>Приоритетные направления Стратегии</vt:lpstr>
      <vt:lpstr>Приоритетные направления Стратегии (продолжение)</vt:lpstr>
      <vt:lpstr>Этапы реализации Стратегии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территории застройки городов и иных поселений</vt:lpstr>
      <vt:lpstr>Застройка городов и иных поселений</vt:lpstr>
      <vt:lpstr>Градостроительная политика. Агломерационный принцип</vt:lpstr>
      <vt:lpstr>Техническое регулирование, иное правовое регулирование</vt:lpstr>
      <vt:lpstr>Государственное регулирование</vt:lpstr>
      <vt:lpstr>Саморегулирование</vt:lpstr>
      <vt:lpstr>Презентация PowerPoint</vt:lpstr>
      <vt:lpstr>Ценообразование в строительстве</vt:lpstr>
      <vt:lpstr>Инновационное развитие института строительной экспертизы</vt:lpstr>
      <vt:lpstr>Система профессиональных квалификаций специалистов отрасли</vt:lpstr>
      <vt:lpstr>Презентация PowerPoint</vt:lpstr>
      <vt:lpstr>Сопряжение моделей BIM с элементами информационной системы обеспечения градостроительной деятельности (ИСОГД)</vt:lpstr>
      <vt:lpstr>Стимулирование внедрения BIM</vt:lpstr>
      <vt:lpstr>Презентация PowerPoint</vt:lpstr>
      <vt:lpstr>Общие принципы типизации в проектировании и строительстве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Профиль Презентации</dc:title>
  <dc:creator>А.А. Черных</dc:creator>
  <cp:lastModifiedBy>User</cp:lastModifiedBy>
  <cp:revision>2519</cp:revision>
  <cp:lastPrinted>2019-01-31T05:39:12Z</cp:lastPrinted>
  <dcterms:created xsi:type="dcterms:W3CDTF">2005-12-08T07:50:42Z</dcterms:created>
  <dcterms:modified xsi:type="dcterms:W3CDTF">2019-06-19T12:19:25Z</dcterms:modified>
</cp:coreProperties>
</file>